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4" r:id="rId5"/>
    <p:sldId id="265" r:id="rId6"/>
    <p:sldId id="260" r:id="rId7"/>
  </p:sldIdLst>
  <p:sldSz cx="9144000" cy="6858000" type="screen4x3"/>
  <p:notesSz cx="6791325" cy="99218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4"/>
    <a:srgbClr val="70B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9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5710919088766692E-2"/>
                  <c:y val="-1.889670520321521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279654359780047E-2"/>
                  <c:y val="-3.149450867202536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279654359780047E-2"/>
                  <c:y val="-6.042465869805315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приостановлено (14.9%)</c:v>
                </c:pt>
                <c:pt idx="1">
                  <c:v>отказано (8.3%)</c:v>
                </c:pt>
                <c:pt idx="2">
                  <c:v>проведено действий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1293</c:v>
                </c:pt>
                <c:pt idx="1">
                  <c:v>716</c:v>
                </c:pt>
                <c:pt idx="2">
                  <c:v>6619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00627000525718"/>
          <c:y val="0.14143293216796382"/>
          <c:w val="0.6616424780232999"/>
          <c:h val="0.676528767328526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1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explosion val="19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5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2.7503670621268236E-2"/>
                  <c:y val="1.564748423085640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76133090836367E-2"/>
                  <c:y val="-1.483900126416815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1330225227142898E-2"/>
                  <c:y val="-6.826765973557075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приостановлено(17.9%)</c:v>
                </c:pt>
                <c:pt idx="1">
                  <c:v>отказано (0.83%)</c:v>
                </c:pt>
                <c:pt idx="2">
                  <c:v>Проведено действий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1612</c:v>
                </c:pt>
                <c:pt idx="1">
                  <c:v>78</c:v>
                </c:pt>
                <c:pt idx="2">
                  <c:v>7740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70B22C"/>
              </a:solidFill>
            </c:spPr>
          </c:dPt>
          <c:dLbls>
            <c:dLbl>
              <c:idx val="0"/>
              <c:layout>
                <c:manualLayout>
                  <c:x val="1.0802469135802484E-2"/>
                  <c:y val="-4.4896522574311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234567901234594E-2"/>
                  <c:y val="-6.1732718539678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приостановлено (14.9%)</c:v>
                </c:pt>
                <c:pt idx="1">
                  <c:v>отказано (8.3%)</c:v>
                </c:pt>
                <c:pt idx="2">
                  <c:v>проведено действий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1293</c:v>
                </c:pt>
                <c:pt idx="1">
                  <c:v>716</c:v>
                </c:pt>
                <c:pt idx="2">
                  <c:v>6619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993040"/>
        <c:axId val="221993824"/>
        <c:axId val="0"/>
      </c:bar3DChart>
      <c:catAx>
        <c:axId val="221993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1993824"/>
        <c:crosses val="autoZero"/>
        <c:auto val="1"/>
        <c:lblAlgn val="ctr"/>
        <c:lblOffset val="100"/>
        <c:noMultiLvlLbl val="0"/>
      </c:catAx>
      <c:valAx>
        <c:axId val="221993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993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70B22C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1.0802469135802484E-2"/>
                  <c:y val="-4.4896522574311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234567901234594E-2"/>
                  <c:y val="-6.1732718539678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п.2</c:v>
                </c:pt>
                <c:pt idx="1">
                  <c:v>п.5</c:v>
                </c:pt>
                <c:pt idx="2">
                  <c:v>п. 7</c:v>
                </c:pt>
                <c:pt idx="3">
                  <c:v>п. 8</c:v>
                </c:pt>
                <c:pt idx="4">
                  <c:v>п. 9</c:v>
                </c:pt>
                <c:pt idx="5">
                  <c:v>п. 18</c:v>
                </c:pt>
                <c:pt idx="6">
                  <c:v>п. 20</c:v>
                </c:pt>
                <c:pt idx="7">
                  <c:v>п. 21</c:v>
                </c:pt>
                <c:pt idx="8">
                  <c:v>п. 23</c:v>
                </c:pt>
                <c:pt idx="9">
                  <c:v>п. 25</c:v>
                </c:pt>
                <c:pt idx="10">
                  <c:v>п. 31</c:v>
                </c:pt>
                <c:pt idx="11">
                  <c:v>п. 32</c:v>
                </c:pt>
                <c:pt idx="12">
                  <c:v>п. 35</c:v>
                </c:pt>
                <c:pt idx="13">
                  <c:v>п. 37</c:v>
                </c:pt>
                <c:pt idx="14">
                  <c:v>п. 43</c:v>
                </c:pt>
                <c:pt idx="15">
                  <c:v>п. 49</c:v>
                </c:pt>
                <c:pt idx="16">
                  <c:v>п. 59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41</c:v>
                </c:pt>
                <c:pt idx="1">
                  <c:v>55</c:v>
                </c:pt>
                <c:pt idx="2">
                  <c:v>471</c:v>
                </c:pt>
                <c:pt idx="3">
                  <c:v>1</c:v>
                </c:pt>
                <c:pt idx="4">
                  <c:v>11</c:v>
                </c:pt>
                <c:pt idx="5">
                  <c:v>1</c:v>
                </c:pt>
                <c:pt idx="6">
                  <c:v>120</c:v>
                </c:pt>
                <c:pt idx="7">
                  <c:v>9</c:v>
                </c:pt>
                <c:pt idx="8">
                  <c:v>1</c:v>
                </c:pt>
                <c:pt idx="9">
                  <c:v>57</c:v>
                </c:pt>
                <c:pt idx="10">
                  <c:v>7</c:v>
                </c:pt>
                <c:pt idx="11">
                  <c:v>4</c:v>
                </c:pt>
                <c:pt idx="12">
                  <c:v>3</c:v>
                </c:pt>
                <c:pt idx="13">
                  <c:v>2</c:v>
                </c:pt>
                <c:pt idx="14">
                  <c:v>7</c:v>
                </c:pt>
                <c:pt idx="15">
                  <c:v>5</c:v>
                </c:pt>
                <c:pt idx="16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5513808"/>
        <c:axId val="495514200"/>
        <c:axId val="0"/>
      </c:bar3DChart>
      <c:catAx>
        <c:axId val="495513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95514200"/>
        <c:crosses val="autoZero"/>
        <c:auto val="1"/>
        <c:lblAlgn val="ctr"/>
        <c:lblOffset val="100"/>
        <c:noMultiLvlLbl val="0"/>
      </c:catAx>
      <c:valAx>
        <c:axId val="495514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5513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42709-2380-4C8A-9777-A4959220B60A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12891"/>
            <a:ext cx="5433060" cy="4464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296DF-B75B-47B7-BF87-DE809EC6A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40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96DF-B75B-47B7-BF87-DE809EC6A01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644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96DF-B75B-47B7-BF87-DE809EC6A01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398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96DF-B75B-47B7-BF87-DE809EC6A01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53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96DF-B75B-47B7-BF87-DE809EC6A01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79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96DF-B75B-47B7-BF87-DE809EC6A01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962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96DF-B75B-47B7-BF87-DE809EC6A01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3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1F983-97DC-45ED-BCC0-47F4D1AD68F3}" type="datetimeFigureOut">
              <a:rPr lang="uk-UA" smtClean="0"/>
              <a:pPr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36912"/>
            <a:ext cx="8391876" cy="1872208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70B22C"/>
                </a:solidFill>
              </a:rPr>
              <a:t/>
            </a:r>
            <a:br>
              <a:rPr lang="ru-RU" sz="1600" b="1" dirty="0" smtClean="0">
                <a:solidFill>
                  <a:srgbClr val="70B22C"/>
                </a:solidFill>
              </a:rPr>
            </a:br>
            <a:r>
              <a:rPr lang="ru-RU" sz="1600" b="1" dirty="0" smtClean="0">
                <a:solidFill>
                  <a:srgbClr val="70B22C"/>
                </a:solidFill>
              </a:rPr>
              <a:t> Анализ приостановлений </a:t>
            </a:r>
            <a:r>
              <a:rPr lang="ru-RU" sz="1600" b="1" dirty="0">
                <a:solidFill>
                  <a:srgbClr val="70B22C"/>
                </a:solidFill>
              </a:rPr>
              <a:t>и отказов в осуществлении </a:t>
            </a:r>
            <a:r>
              <a:rPr lang="ru-RU" sz="1600" b="1" dirty="0" smtClean="0">
                <a:solidFill>
                  <a:srgbClr val="70B22C"/>
                </a:solidFill>
              </a:rPr>
              <a:t>учетно-регистрационных действий. </a:t>
            </a:r>
            <a:br>
              <a:rPr lang="ru-RU" sz="1600" b="1" dirty="0" smtClean="0">
                <a:solidFill>
                  <a:srgbClr val="70B22C"/>
                </a:solidFill>
              </a:rPr>
            </a:br>
            <a:endParaRPr lang="uk-UA" sz="1600" b="1" dirty="0">
              <a:solidFill>
                <a:srgbClr val="70B22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4398416" cy="178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03" y="217958"/>
            <a:ext cx="43910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56" y="217958"/>
            <a:ext cx="43815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286808" cy="4608512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  <a:t>ВЫСТУПЛЕНИЕ</a:t>
            </a:r>
            <a:br>
              <a:rPr lang="ru-RU" sz="14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</a:br>
            <a: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  <a:t/>
            </a:r>
            <a:b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</a:br>
            <a: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  <a:t>ШУСТРОВОЙ </a:t>
            </a:r>
            <a:b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</a:br>
            <a: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  <a:t>ЕВГЕНИИ </a:t>
            </a:r>
            <a:r>
              <a:rPr lang="ru-RU" sz="2800" b="1" dirty="0" smtClean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  <a:t>ВИКТОРОВНЫ</a:t>
            </a:r>
            <a:br>
              <a:rPr lang="ru-RU" sz="2800" b="1" dirty="0" smtClean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</a:br>
            <a:r>
              <a:rPr lang="ru-RU" sz="2800" b="1" dirty="0" smtClean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  <a:t/>
            </a:r>
            <a:br>
              <a:rPr lang="ru-RU" sz="2800" b="1" dirty="0" smtClean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anose="020B0502040204020203" pitchFamily="34" charset="0"/>
              </a:rPr>
            </a:br>
            <a: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Заместителя начальника </a:t>
            </a:r>
            <a:r>
              <a:rPr lang="ru-RU" sz="2800" b="1" dirty="0">
                <a:solidFill>
                  <a:srgbClr val="1A4EF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государственной регистрации недвижимости Управления </a:t>
            </a:r>
            <a:r>
              <a:rPr lang="ru-RU" sz="2800" b="1" dirty="0" err="1">
                <a:solidFill>
                  <a:srgbClr val="1A4EF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2800" b="1" dirty="0">
                <a:solidFill>
                  <a:srgbClr val="1A4EF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Хабаровскому краю</a:t>
            </a:r>
            <a: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1A4EF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dirty="0">
              <a:solidFill>
                <a:srgbClr val="70B22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6F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общего количества принятых решений по учетно-регистрационным действиям за </a:t>
            </a:r>
            <a:r>
              <a:rPr lang="ru-RU" sz="2000" b="1" dirty="0" smtClean="0">
                <a:solidFill>
                  <a:srgbClr val="006F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b="1" dirty="0">
                <a:solidFill>
                  <a:srgbClr val="006F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</a:t>
            </a:r>
            <a:r>
              <a:rPr lang="ru-RU" sz="2000" b="1" dirty="0" smtClean="0">
                <a:solidFill>
                  <a:srgbClr val="006F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2018-2019</a:t>
            </a:r>
            <a:endParaRPr lang="uk-UA" sz="2000" b="1" dirty="0">
              <a:solidFill>
                <a:srgbClr val="006FB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dirty="0">
                <a:solidFill>
                  <a:srgbClr val="0070C0"/>
                </a:solidFill>
              </a:rPr>
              <a:t>1</a:t>
            </a:r>
            <a:r>
              <a:rPr lang="ru-RU" dirty="0" smtClean="0">
                <a:solidFill>
                  <a:srgbClr val="0070C0"/>
                </a:solidFill>
              </a:rPr>
              <a:t> квартал 2018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1 квартал 2019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65417681"/>
              </p:ext>
            </p:extLst>
          </p:nvPr>
        </p:nvGraphicFramePr>
        <p:xfrm>
          <a:off x="4654248" y="2420888"/>
          <a:ext cx="404177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3122663"/>
              </p:ext>
            </p:extLst>
          </p:nvPr>
        </p:nvGraphicFramePr>
        <p:xfrm>
          <a:off x="615493" y="2420888"/>
          <a:ext cx="4040188" cy="348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70B22C"/>
                </a:solidFill>
                <a:latin typeface="Times New Roman" pitchFamily="18" charset="0"/>
                <a:cs typeface="Times New Roman" pitchFamily="18" charset="0"/>
              </a:rPr>
              <a:t>Количество учетно-регистрационных действий за 1 квартал 2019</a:t>
            </a:r>
            <a:endParaRPr lang="ru-RU" sz="2400" b="1" dirty="0">
              <a:solidFill>
                <a:srgbClr val="70B22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901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524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70B22C"/>
                </a:solidFill>
                <a:latin typeface="Times New Roman" pitchFamily="18" charset="0"/>
                <a:cs typeface="Times New Roman" pitchFamily="18" charset="0"/>
              </a:rPr>
              <a:t>Количество уведомлений о приостановлении учетно-регистрационных действий по пунктам ст. 26</a:t>
            </a:r>
            <a:endParaRPr lang="ru-RU" sz="2400" b="1" dirty="0">
              <a:solidFill>
                <a:srgbClr val="70B22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635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5856" y="3789040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680000</a:t>
            </a:r>
            <a:r>
              <a:rPr lang="ru-RU" sz="800" dirty="0" smtClean="0"/>
              <a:t>,  </a:t>
            </a:r>
            <a:r>
              <a:rPr lang="ru-RU" sz="800" dirty="0" err="1" smtClean="0"/>
              <a:t>г.Хабаровск</a:t>
            </a:r>
            <a:r>
              <a:rPr lang="ru-RU" sz="800" dirty="0" smtClean="0"/>
              <a:t>, ул. Карла Маркса, 74</a:t>
            </a:r>
          </a:p>
          <a:p>
            <a:r>
              <a:rPr lang="ru-RU" sz="800" dirty="0" smtClean="0"/>
              <a:t>Тел.:  (4212) 43-87-77 </a:t>
            </a:r>
          </a:p>
          <a:p>
            <a:r>
              <a:rPr lang="ru-RU" sz="800" dirty="0" smtClean="0"/>
              <a:t>Факс: (4212) 43-87-77 </a:t>
            </a:r>
          </a:p>
          <a:p>
            <a:r>
              <a:rPr lang="ru-RU" sz="800" dirty="0" smtClean="0"/>
              <a:t>e-</a:t>
            </a:r>
            <a:r>
              <a:rPr lang="ru-RU" sz="800" dirty="0" err="1" smtClean="0"/>
              <a:t>mail</a:t>
            </a:r>
            <a:r>
              <a:rPr lang="ru-RU" sz="800" dirty="0" smtClean="0"/>
              <a:t>:  27_</a:t>
            </a:r>
            <a:r>
              <a:rPr lang="en-US" sz="800" dirty="0" smtClean="0"/>
              <a:t>upr@rosreestr.ru</a:t>
            </a:r>
            <a:r>
              <a:rPr lang="ru-RU" sz="800" dirty="0" smtClean="0"/>
              <a:t> </a:t>
            </a:r>
            <a:endParaRPr lang="uk-UA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291" y="1893147"/>
            <a:ext cx="4377917" cy="177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291" y="1541824"/>
            <a:ext cx="4280851" cy="2247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25345" y="2571138"/>
            <a:ext cx="1866900" cy="423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708" y="1420716"/>
            <a:ext cx="4284434" cy="224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3005</TotalTime>
  <Words>74</Words>
  <Application>Microsoft Office PowerPoint</Application>
  <PresentationFormat>Экран (4:3)</PresentationFormat>
  <Paragraphs>21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Times New Roman</vt:lpstr>
      <vt:lpstr>Презентация</vt:lpstr>
      <vt:lpstr>  Анализ приостановлений и отказов в осуществлении учетно-регистрационных действий.  </vt:lpstr>
      <vt:lpstr>ВЫСТУПЛЕНИЕ  ШУСТРОВОЙ  ЕВГЕНИИ ВИКТОРОВНЫ  Заместителя начальника отдела государственной регистрации недвижимости Управления Росреестра по Хабаровскому краю </vt:lpstr>
      <vt:lpstr>Соотношение общего количества принятых решений по учетно-регистрационным действиям за 1 квартал 2018-2019</vt:lpstr>
      <vt:lpstr>Количество учетно-регистрационных действий за 1 квартал 2019</vt:lpstr>
      <vt:lpstr>Количество уведомлений о приостановлении учетно-регистрационных действий по пунктам ст. 26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Hramova</dc:creator>
  <cp:lastModifiedBy>Шустрова Евгения Викторовна</cp:lastModifiedBy>
  <cp:revision>29</cp:revision>
  <cp:lastPrinted>2018-12-25T23:05:51Z</cp:lastPrinted>
  <dcterms:created xsi:type="dcterms:W3CDTF">2013-11-11T04:30:24Z</dcterms:created>
  <dcterms:modified xsi:type="dcterms:W3CDTF">2019-04-05T00:06:39Z</dcterms:modified>
</cp:coreProperties>
</file>