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5"/>
  </p:notesMasterIdLst>
  <p:sldIdLst>
    <p:sldId id="282" r:id="rId2"/>
    <p:sldId id="409" r:id="rId3"/>
    <p:sldId id="429" r:id="rId4"/>
    <p:sldId id="433" r:id="rId5"/>
    <p:sldId id="434" r:id="rId6"/>
    <p:sldId id="430" r:id="rId7"/>
    <p:sldId id="435" r:id="rId8"/>
    <p:sldId id="410" r:id="rId9"/>
    <p:sldId id="436" r:id="rId10"/>
    <p:sldId id="437" r:id="rId11"/>
    <p:sldId id="411" r:id="rId12"/>
    <p:sldId id="441" r:id="rId13"/>
    <p:sldId id="439" r:id="rId14"/>
    <p:sldId id="414" r:id="rId15"/>
    <p:sldId id="413" r:id="rId16"/>
    <p:sldId id="383" r:id="rId17"/>
    <p:sldId id="399" r:id="rId18"/>
    <p:sldId id="385" r:id="rId19"/>
    <p:sldId id="400" r:id="rId20"/>
    <p:sldId id="403" r:id="rId21"/>
    <p:sldId id="404" r:id="rId22"/>
    <p:sldId id="446" r:id="rId23"/>
    <p:sldId id="423" r:id="rId24"/>
    <p:sldId id="442" r:id="rId25"/>
    <p:sldId id="443" r:id="rId26"/>
    <p:sldId id="407" r:id="rId27"/>
    <p:sldId id="447" r:id="rId28"/>
    <p:sldId id="426" r:id="rId29"/>
    <p:sldId id="427" r:id="rId30"/>
    <p:sldId id="425" r:id="rId31"/>
    <p:sldId id="500" r:id="rId32"/>
    <p:sldId id="428" r:id="rId33"/>
    <p:sldId id="424" r:id="rId34"/>
    <p:sldId id="408" r:id="rId35"/>
    <p:sldId id="402" r:id="rId36"/>
    <p:sldId id="501" r:id="rId37"/>
    <p:sldId id="420" r:id="rId38"/>
    <p:sldId id="448" r:id="rId39"/>
    <p:sldId id="421" r:id="rId40"/>
    <p:sldId id="502" r:id="rId41"/>
    <p:sldId id="386" r:id="rId42"/>
    <p:sldId id="393" r:id="rId43"/>
    <p:sldId id="394" r:id="rId44"/>
    <p:sldId id="395" r:id="rId45"/>
    <p:sldId id="506" r:id="rId46"/>
    <p:sldId id="388" r:id="rId47"/>
    <p:sldId id="391" r:id="rId48"/>
    <p:sldId id="390" r:id="rId49"/>
    <p:sldId id="389" r:id="rId50"/>
    <p:sldId id="451" r:id="rId51"/>
    <p:sldId id="343" r:id="rId52"/>
    <p:sldId id="461" r:id="rId53"/>
    <p:sldId id="464" r:id="rId54"/>
    <p:sldId id="465" r:id="rId55"/>
    <p:sldId id="466" r:id="rId56"/>
    <p:sldId id="467" r:id="rId57"/>
    <p:sldId id="470" r:id="rId58"/>
    <p:sldId id="471" r:id="rId59"/>
    <p:sldId id="469" r:id="rId60"/>
    <p:sldId id="472" r:id="rId61"/>
    <p:sldId id="368" r:id="rId62"/>
    <p:sldId id="366" r:id="rId63"/>
    <p:sldId id="365" r:id="rId64"/>
    <p:sldId id="473" r:id="rId65"/>
    <p:sldId id="452" r:id="rId66"/>
    <p:sldId id="453" r:id="rId67"/>
    <p:sldId id="456" r:id="rId68"/>
    <p:sldId id="458" r:id="rId69"/>
    <p:sldId id="460" r:id="rId70"/>
    <p:sldId id="488" r:id="rId71"/>
    <p:sldId id="487" r:id="rId72"/>
    <p:sldId id="489" r:id="rId73"/>
    <p:sldId id="490" r:id="rId74"/>
    <p:sldId id="491" r:id="rId75"/>
    <p:sldId id="492" r:id="rId76"/>
    <p:sldId id="493" r:id="rId77"/>
    <p:sldId id="494" r:id="rId78"/>
    <p:sldId id="495" r:id="rId79"/>
    <p:sldId id="497" r:id="rId80"/>
    <p:sldId id="496" r:id="rId81"/>
    <p:sldId id="419" r:id="rId82"/>
    <p:sldId id="498" r:id="rId83"/>
    <p:sldId id="499" r:id="rId84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4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16C598-9DB7-4FAD-BE0F-444DA08ED9CC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46738-669F-4B71-8A70-4F7738A5C62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package" Target="../embeddings/______Microsoft_Office_PowerPoint1.sldx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D0A28200B84118885E5A168D2513905A50C663EE90AAEE31C9C4745EFBAD78D6EF70C94AFE2318B1321C63276411C49ACF609E66B65F7ElDv5B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580DEFF42D42BFBAAD000043A53B35E0749D8987660EDCA63CE9D459800CD701E484CD9D0FFA3D9A1309358A9D6706B6AABF0C5A48BC56CFW9P6D" TargetMode="Externa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7824" y="3221687"/>
            <a:ext cx="3888432" cy="92333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27.03.2019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Управляющая кнопка: домой 2">
            <a:hlinkClick r:id="" action="ppaction://hlinkshowjump?jump=firstslide" highlightClick="1"/>
          </p:cNvPr>
          <p:cNvSpPr/>
          <p:nvPr/>
        </p:nvSpPr>
        <p:spPr>
          <a:xfrm>
            <a:off x="611560" y="4941168"/>
            <a:ext cx="1728192" cy="1440160"/>
          </a:xfrm>
          <a:prstGeom prst="actionButtonHome">
            <a:avLst/>
          </a:prstGeom>
          <a:ln w="28575">
            <a:solidFill>
              <a:schemeClr val="accent6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827584" y="404664"/>
            <a:ext cx="7776864" cy="107721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3200" b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филиал ФГБУ «ФКП Росреестра» по Хабаровскому краю</a:t>
            </a:r>
          </a:p>
        </p:txBody>
      </p:sp>
    </p:spTree>
    <p:extLst>
      <p:ext uri="{BB962C8B-B14F-4D97-AF65-F5344CB8AC3E}">
        <p14:creationId xmlns="" xmlns:p14="http://schemas.microsoft.com/office/powerpoint/2010/main" val="32216959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1208" y="-2115616"/>
            <a:ext cx="20291398" cy="11375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Левая фигурная скобка 2"/>
          <p:cNvSpPr/>
          <p:nvPr/>
        </p:nvSpPr>
        <p:spPr>
          <a:xfrm>
            <a:off x="4283968" y="2420888"/>
            <a:ext cx="864096" cy="2880320"/>
          </a:xfrm>
          <a:prstGeom prst="lef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702864" y="4005064"/>
            <a:ext cx="21884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</a:rPr>
              <a:t>образование из </a:t>
            </a:r>
          </a:p>
          <a:p>
            <a:pPr algn="ctr"/>
            <a:r>
              <a:rPr lang="ru-RU" sz="2200" b="1" dirty="0" smtClean="0">
                <a:solidFill>
                  <a:srgbClr val="FF0000"/>
                </a:solidFill>
              </a:rPr>
              <a:t>9 объектов</a:t>
            </a:r>
            <a:endParaRPr lang="ru-RU" sz="22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1680" y="4005064"/>
            <a:ext cx="21884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</a:rPr>
              <a:t>образование из </a:t>
            </a:r>
          </a:p>
          <a:p>
            <a:pPr algn="ctr"/>
            <a:r>
              <a:rPr lang="ru-RU" sz="2200" b="1" dirty="0" smtClean="0">
                <a:solidFill>
                  <a:srgbClr val="FF0000"/>
                </a:solidFill>
              </a:rPr>
              <a:t>9 объектов</a:t>
            </a:r>
            <a:endParaRPr lang="ru-RU" sz="2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AutoShape 2" descr="Файл с планом отсутству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01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04864" y="-891480"/>
            <a:ext cx="14597930" cy="818336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483768" y="1772816"/>
            <a:ext cx="186461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 smtClean="0">
                <a:solidFill>
                  <a:srgbClr val="FF0000"/>
                </a:solidFill>
              </a:rPr>
              <a:t>Пом</a:t>
            </a:r>
            <a:r>
              <a:rPr lang="ru-RU" sz="2400" b="1" dirty="0" smtClean="0">
                <a:solidFill>
                  <a:srgbClr val="FF0000"/>
                </a:solidFill>
              </a:rPr>
              <a:t>. </a:t>
            </a:r>
            <a:r>
              <a:rPr lang="en-US" sz="2400" b="1" dirty="0" smtClean="0">
                <a:solidFill>
                  <a:srgbClr val="FF0000"/>
                </a:solidFill>
              </a:rPr>
              <a:t>I (</a:t>
            </a:r>
            <a:r>
              <a:rPr lang="en-US" sz="2600" b="1" dirty="0" smtClean="0">
                <a:solidFill>
                  <a:srgbClr val="FF0000"/>
                </a:solidFill>
              </a:rPr>
              <a:t>1-21</a:t>
            </a:r>
            <a:r>
              <a:rPr lang="en-US" sz="2400" b="1" dirty="0" smtClean="0">
                <a:solidFill>
                  <a:srgbClr val="FF0000"/>
                </a:solidFill>
              </a:rPr>
              <a:t>)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195736" y="-171400"/>
            <a:ext cx="4680520" cy="35283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203848" y="3573016"/>
            <a:ext cx="288032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491880" y="3573016"/>
            <a:ext cx="288032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851920" y="3573016"/>
            <a:ext cx="288032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851920" y="4869160"/>
            <a:ext cx="288032" cy="576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563888" y="4869160"/>
            <a:ext cx="288032" cy="576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203848" y="4869160"/>
            <a:ext cx="288032" cy="576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139952" y="4869160"/>
            <a:ext cx="288032" cy="576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139952" y="3573016"/>
            <a:ext cx="288032" cy="576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948650" y="3645024"/>
            <a:ext cx="225093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FF0000"/>
                </a:solidFill>
              </a:rPr>
              <a:t>машино-места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 27-30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8650" y="4869160"/>
            <a:ext cx="225093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FF0000"/>
                </a:solidFill>
              </a:rPr>
              <a:t>машино-места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 35-38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68145" y="4149080"/>
            <a:ext cx="1800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</a:rPr>
              <a:t>образование </a:t>
            </a:r>
          </a:p>
          <a:p>
            <a:pPr algn="ctr"/>
            <a:r>
              <a:rPr lang="ru-RU" sz="2200" b="1" dirty="0" smtClean="0">
                <a:solidFill>
                  <a:srgbClr val="FF0000"/>
                </a:solidFill>
              </a:rPr>
              <a:t>из </a:t>
            </a:r>
          </a:p>
          <a:p>
            <a:pPr algn="ctr"/>
            <a:r>
              <a:rPr lang="ru-RU" sz="2200" b="1" dirty="0" smtClean="0">
                <a:solidFill>
                  <a:srgbClr val="FF0000"/>
                </a:solidFill>
              </a:rPr>
              <a:t>9 объектов</a:t>
            </a:r>
            <a:endParaRPr lang="ru-RU" sz="2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221088" y="-1755576"/>
            <a:ext cx="16180942" cy="9070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67544" y="2636912"/>
            <a:ext cx="23519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err="1" smtClean="0"/>
              <a:t>Пом</a:t>
            </a:r>
            <a:r>
              <a:rPr lang="ru-RU" sz="2200" b="1" dirty="0" smtClean="0"/>
              <a:t>.</a:t>
            </a:r>
            <a:r>
              <a:rPr lang="en-US" sz="2200" b="1" dirty="0" smtClean="0"/>
              <a:t>I</a:t>
            </a:r>
            <a:r>
              <a:rPr lang="ru-RU" sz="2200" b="1" dirty="0" smtClean="0"/>
              <a:t>(1-21, 37-38)</a:t>
            </a:r>
            <a:endParaRPr lang="ru-RU" sz="2200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61048" y="-2547664"/>
            <a:ext cx="16180942" cy="9070776"/>
          </a:xfrm>
          <a:prstGeom prst="rect">
            <a:avLst/>
          </a:prstGeom>
          <a:ln>
            <a:solidFill>
              <a:srgbClr val="00B0F0"/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sp>
        <p:nvSpPr>
          <p:cNvPr id="3" name="TextBox 2"/>
          <p:cNvSpPr txBox="1"/>
          <p:nvPr/>
        </p:nvSpPr>
        <p:spPr>
          <a:xfrm>
            <a:off x="467544" y="2636912"/>
            <a:ext cx="23519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err="1" smtClean="0"/>
              <a:t>Пом</a:t>
            </a:r>
            <a:r>
              <a:rPr lang="ru-RU" sz="2200" b="1" dirty="0" smtClean="0"/>
              <a:t>.</a:t>
            </a:r>
            <a:r>
              <a:rPr lang="en-US" sz="2200" b="1" dirty="0" smtClean="0"/>
              <a:t>I</a:t>
            </a:r>
            <a:r>
              <a:rPr lang="ru-RU" sz="2200" b="1" dirty="0" smtClean="0"/>
              <a:t>(1-21, 37-38)</a:t>
            </a:r>
            <a:endParaRPr lang="ru-RU" sz="2200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3419872" y="4509120"/>
            <a:ext cx="1656184" cy="8640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419872" y="3429000"/>
            <a:ext cx="2448272" cy="21602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3851920" y="3645024"/>
            <a:ext cx="0" cy="8640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4283968" y="3645024"/>
            <a:ext cx="0" cy="8640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4716016" y="3645024"/>
            <a:ext cx="0" cy="8640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3851920" y="5373216"/>
            <a:ext cx="0" cy="7200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4283968" y="5445224"/>
            <a:ext cx="0" cy="7200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4716016" y="5373216"/>
            <a:ext cx="0" cy="7200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4584" y="-27384"/>
            <a:ext cx="130492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580112" y="2204864"/>
            <a:ext cx="295232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200" b="1" dirty="0" smtClean="0"/>
          </a:p>
          <a:p>
            <a:pPr algn="ctr"/>
            <a:r>
              <a:rPr lang="ru-RU" sz="2400" b="1" dirty="0" err="1" smtClean="0">
                <a:solidFill>
                  <a:srgbClr val="FF0000"/>
                </a:solidFill>
              </a:rPr>
              <a:t>пом</a:t>
            </a:r>
            <a:r>
              <a:rPr lang="ru-RU" sz="2400" b="1" dirty="0" smtClean="0">
                <a:solidFill>
                  <a:srgbClr val="FF0000"/>
                </a:solidFill>
              </a:rPr>
              <a:t>. </a:t>
            </a:r>
            <a:r>
              <a:rPr lang="en-US" sz="2400" b="1" dirty="0" smtClean="0">
                <a:solidFill>
                  <a:srgbClr val="FF0000"/>
                </a:solidFill>
              </a:rPr>
              <a:t>I </a:t>
            </a:r>
            <a:r>
              <a:rPr lang="ru-RU" sz="2400" b="1" dirty="0" smtClean="0">
                <a:solidFill>
                  <a:srgbClr val="FF0000"/>
                </a:solidFill>
              </a:rPr>
              <a:t>(22)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27:23:0040858:1979</a:t>
            </a:r>
          </a:p>
          <a:p>
            <a:pPr algn="ctr"/>
            <a:endParaRPr lang="ru-RU" sz="2200" b="1" dirty="0" smtClean="0"/>
          </a:p>
          <a:p>
            <a:pPr algn="ctr"/>
            <a:r>
              <a:rPr lang="ru-RU" sz="2200" dirty="0" err="1" smtClean="0"/>
              <a:t>пом</a:t>
            </a:r>
            <a:r>
              <a:rPr lang="ru-RU" sz="2200" dirty="0" smtClean="0"/>
              <a:t>. предназначенное для обслуживания всех остальных </a:t>
            </a:r>
            <a:r>
              <a:rPr lang="ru-RU" sz="2200" dirty="0" err="1" smtClean="0"/>
              <a:t>пом</a:t>
            </a:r>
            <a:r>
              <a:rPr lang="ru-RU" sz="2200" dirty="0" smtClean="0"/>
              <a:t>. в здании </a:t>
            </a:r>
          </a:p>
          <a:p>
            <a:pPr algn="ctr"/>
            <a:r>
              <a:rPr lang="ru-RU" sz="2000" dirty="0" smtClean="0"/>
              <a:t>(</a:t>
            </a:r>
            <a:r>
              <a:rPr lang="ru-RU" sz="2000" dirty="0" err="1" smtClean="0"/>
              <a:t>пом</a:t>
            </a:r>
            <a:r>
              <a:rPr lang="ru-RU" sz="2000" dirty="0" smtClean="0"/>
              <a:t>. вспомогательного использования)</a:t>
            </a:r>
            <a:endParaRPr lang="ru-RU" sz="2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548680"/>
            <a:ext cx="8136904" cy="563231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buBlip>
                <a:blip r:embed="rId2"/>
              </a:buBlip>
            </a:pPr>
            <a:r>
              <a:rPr lang="ru-RU" sz="2400" dirty="0" smtClean="0"/>
              <a:t>С заявлением о постановке на кадастровый учет не представлено заявление о регистрации права на образованные объекты недвижимости</a:t>
            </a:r>
          </a:p>
          <a:p>
            <a:r>
              <a:rPr lang="ru-RU" sz="2400" dirty="0" smtClean="0"/>
              <a:t>(п.1 ч.3 ст.14 Закон о регистрации права)</a:t>
            </a:r>
          </a:p>
          <a:p>
            <a:pPr>
              <a:buBlip>
                <a:blip r:embed="rId2"/>
              </a:buBlip>
            </a:pPr>
            <a:endParaRPr lang="ru-RU" sz="2400" dirty="0" smtClean="0"/>
          </a:p>
          <a:p>
            <a:pPr>
              <a:buBlip>
                <a:blip r:embed="rId2"/>
              </a:buBlip>
            </a:pPr>
            <a:r>
              <a:rPr lang="ru-RU" sz="2400" dirty="0" smtClean="0"/>
              <a:t>Соглашение об образовании общей долевой собственности на образованное помещение не представлено</a:t>
            </a:r>
          </a:p>
          <a:p>
            <a:pPr>
              <a:buBlip>
                <a:blip r:embed="rId2"/>
              </a:buBlip>
            </a:pPr>
            <a:endParaRPr lang="ru-RU" sz="2400" dirty="0" smtClean="0"/>
          </a:p>
          <a:p>
            <a:pPr>
              <a:buBlip>
                <a:blip r:embed="rId2"/>
              </a:buBlip>
            </a:pPr>
            <a:r>
              <a:rPr lang="ru-RU" sz="2400" dirty="0" smtClean="0"/>
              <a:t>При объединении помещений меняется конфигурация и границы помещения вспомогательного использования </a:t>
            </a:r>
            <a:r>
              <a:rPr lang="ru-RU" sz="2400" dirty="0" err="1" smtClean="0"/>
              <a:t>пом</a:t>
            </a:r>
            <a:r>
              <a:rPr lang="ru-RU" sz="2400" dirty="0" smtClean="0"/>
              <a:t>. </a:t>
            </a:r>
            <a:r>
              <a:rPr lang="en-US" sz="2400" dirty="0" smtClean="0"/>
              <a:t>I </a:t>
            </a:r>
            <a:r>
              <a:rPr lang="ru-RU" sz="2400" dirty="0" smtClean="0"/>
              <a:t>(22), при этом сведения о помещении </a:t>
            </a:r>
            <a:r>
              <a:rPr lang="ru-RU" sz="2400" dirty="0" err="1" smtClean="0"/>
              <a:t>пом</a:t>
            </a:r>
            <a:r>
              <a:rPr lang="ru-RU" sz="2400" dirty="0" smtClean="0"/>
              <a:t>. </a:t>
            </a:r>
            <a:r>
              <a:rPr lang="en-US" sz="2400" dirty="0" smtClean="0"/>
              <a:t>I </a:t>
            </a:r>
            <a:r>
              <a:rPr lang="ru-RU" sz="2400" dirty="0" smtClean="0"/>
              <a:t>(22) отсутствуют в техническом плане. Документ, подтверждающий права заявителя на часть </a:t>
            </a:r>
            <a:r>
              <a:rPr lang="ru-RU" sz="2400" dirty="0" err="1" smtClean="0"/>
              <a:t>пом</a:t>
            </a:r>
            <a:r>
              <a:rPr lang="ru-RU" sz="2400" dirty="0" smtClean="0"/>
              <a:t>. </a:t>
            </a:r>
            <a:r>
              <a:rPr lang="en-US" sz="2400" dirty="0" smtClean="0"/>
              <a:t>I </a:t>
            </a:r>
            <a:r>
              <a:rPr lang="ru-RU" sz="2400" dirty="0" smtClean="0"/>
              <a:t>(22) не представлен</a:t>
            </a:r>
            <a:endParaRPr lang="ru-RU" sz="2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2204864"/>
            <a:ext cx="6521850" cy="47705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500" dirty="0" smtClean="0"/>
              <a:t>Раздел нежилого помещения на 3 помещения</a:t>
            </a:r>
            <a:endParaRPr lang="ru-RU" sz="25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992080" y="3244334"/>
            <a:ext cx="3159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PKPVDMFC-2019-02-18-020780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412776"/>
            <a:ext cx="8136904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&lt;</a:t>
            </a:r>
            <a:r>
              <a:rPr lang="ru-RU" sz="2400" dirty="0" err="1" smtClean="0"/>
              <a:t>Reason</a:t>
            </a:r>
            <a:r>
              <a:rPr lang="ru-RU" sz="2400" dirty="0" smtClean="0"/>
              <a:t>&gt;</a:t>
            </a:r>
            <a:r>
              <a:rPr lang="ru-RU" sz="2400" b="1" dirty="0" smtClean="0"/>
              <a:t>образованием 3 помещений, расположенных по адресам: Хабаровский край, г. Хабаровск, ул. Карла Маркса, д. 124 в результате раздела помещения с кадастровым номером: </a:t>
            </a:r>
            <a:r>
              <a:rPr lang="ru-RU" sz="2600" b="1" dirty="0" smtClean="0"/>
              <a:t>27:23:0040905:767 </a:t>
            </a:r>
            <a:endParaRPr lang="ru-RU" sz="2400" b="1" dirty="0" smtClean="0"/>
          </a:p>
          <a:p>
            <a:endParaRPr lang="ru-RU" sz="2400" b="1" dirty="0" smtClean="0"/>
          </a:p>
          <a:p>
            <a:r>
              <a:rPr lang="ru-RU" sz="2400" b="1" dirty="0" err="1" smtClean="0"/>
              <a:t>пом</a:t>
            </a:r>
            <a:r>
              <a:rPr lang="ru-RU" sz="2400" b="1" dirty="0" smtClean="0"/>
              <a:t>. I(1-6,16-21,27-28</a:t>
            </a:r>
          </a:p>
          <a:p>
            <a:endParaRPr lang="ru-RU" sz="2400" b="1" dirty="0" smtClean="0"/>
          </a:p>
          <a:p>
            <a:r>
              <a:rPr lang="ru-RU" sz="2400" b="1" dirty="0" err="1" smtClean="0"/>
              <a:t>пом</a:t>
            </a:r>
            <a:r>
              <a:rPr lang="ru-RU" sz="2400" b="1" dirty="0" smtClean="0"/>
              <a:t>. II(1-6,16-21,27-28)</a:t>
            </a:r>
          </a:p>
          <a:p>
            <a:endParaRPr lang="ru-RU" sz="2400" b="1" dirty="0" smtClean="0"/>
          </a:p>
          <a:p>
            <a:r>
              <a:rPr lang="ru-RU" sz="2400" b="1" dirty="0" smtClean="0"/>
              <a:t> </a:t>
            </a:r>
            <a:r>
              <a:rPr lang="ru-RU" sz="2400" b="1" dirty="0" err="1" smtClean="0"/>
              <a:t>пом</a:t>
            </a:r>
            <a:r>
              <a:rPr lang="ru-RU" sz="2400" b="1" dirty="0" smtClean="0"/>
              <a:t>. III(1-6,16-21,27-28)</a:t>
            </a:r>
            <a:r>
              <a:rPr lang="ru-RU" sz="2400" dirty="0" smtClean="0"/>
              <a:t>&lt;/</a:t>
            </a:r>
            <a:r>
              <a:rPr lang="ru-RU" sz="2400" dirty="0" err="1" smtClean="0"/>
              <a:t>Reason</a:t>
            </a:r>
            <a:r>
              <a:rPr lang="ru-RU" sz="2400" dirty="0" smtClean="0"/>
              <a:t>&gt; 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987824" y="332656"/>
            <a:ext cx="29142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Технический план</a:t>
            </a:r>
            <a:endParaRPr lang="ru-RU" sz="2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76872" y="-3076872"/>
            <a:ext cx="17722363" cy="9934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860032" y="-246222"/>
            <a:ext cx="2646878" cy="49244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sz="2600" b="1" dirty="0" smtClean="0"/>
              <a:t>27:23:0040905:76</a:t>
            </a:r>
            <a:endParaRPr lang="ru-RU" sz="2600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H="1">
            <a:off x="683568" y="620688"/>
            <a:ext cx="288032" cy="48245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683568" y="5445224"/>
            <a:ext cx="3456384" cy="720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4139952" y="5517232"/>
            <a:ext cx="216024" cy="6480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971600" y="620688"/>
            <a:ext cx="2232248" cy="720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3203848" y="692696"/>
            <a:ext cx="0" cy="22322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203848" y="2996952"/>
            <a:ext cx="115212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 flipV="1">
            <a:off x="4283968" y="620688"/>
            <a:ext cx="72008" cy="23762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4283968" y="620688"/>
            <a:ext cx="6696744" cy="720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4355976" y="6165304"/>
            <a:ext cx="8856984" cy="21602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10980712" y="692696"/>
            <a:ext cx="144016" cy="23042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11124728" y="2996952"/>
            <a:ext cx="122413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ASHMA~1.FGU\AppData\Local\Temp\Rar$DI52.774\TFil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6592" y="-315416"/>
            <a:ext cx="10911822" cy="7716122"/>
          </a:xfrm>
          <a:prstGeom prst="rect">
            <a:avLst/>
          </a:prstGeom>
          <a:noFill/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323528" y="2852936"/>
            <a:ext cx="0" cy="14401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411760" y="2852936"/>
            <a:ext cx="0" cy="14401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323528" y="1268760"/>
            <a:ext cx="0" cy="13681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763688" y="1268760"/>
            <a:ext cx="0" cy="13681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2555776" y="2852936"/>
            <a:ext cx="0" cy="1800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8892480" y="2852936"/>
            <a:ext cx="0" cy="1800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6732240" y="1268760"/>
            <a:ext cx="0" cy="14401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2555776" y="1268760"/>
            <a:ext cx="0" cy="13681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323528" y="4293096"/>
            <a:ext cx="20882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323528" y="2852936"/>
            <a:ext cx="20882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2555776" y="4653136"/>
            <a:ext cx="63367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6876256" y="2852936"/>
            <a:ext cx="20162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2555776" y="1268760"/>
            <a:ext cx="41764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23528" y="2636912"/>
            <a:ext cx="14401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2555776" y="2636912"/>
            <a:ext cx="1440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2699792" y="2636912"/>
            <a:ext cx="0" cy="2160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2555776" y="2852936"/>
            <a:ext cx="1440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323528" y="1268760"/>
            <a:ext cx="14401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6516216" y="2852936"/>
            <a:ext cx="2160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6516216" y="2708920"/>
            <a:ext cx="2160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6516216" y="2708920"/>
            <a:ext cx="0" cy="14401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Овал 60"/>
          <p:cNvSpPr/>
          <p:nvPr/>
        </p:nvSpPr>
        <p:spPr>
          <a:xfrm>
            <a:off x="611560" y="1700808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/>
          <p:nvPr/>
        </p:nvSpPr>
        <p:spPr>
          <a:xfrm>
            <a:off x="4788024" y="3429000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Овал 63"/>
          <p:cNvSpPr/>
          <p:nvPr/>
        </p:nvSpPr>
        <p:spPr>
          <a:xfrm>
            <a:off x="1187624" y="3573016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0" y="4869160"/>
            <a:ext cx="9396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П.61 Требований к подготовке технического плана помещения</a:t>
            </a:r>
          </a:p>
          <a:p>
            <a:r>
              <a:rPr lang="ru-RU" sz="2000" b="1" dirty="0" smtClean="0">
                <a:solidFill>
                  <a:srgbClr val="0070C0"/>
                </a:solidFill>
              </a:rPr>
              <a:t>«По центру плана этажа, сверху на листе указывается тип этажа (например, цокольный этаж, 1-й этаж»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2060848"/>
            <a:ext cx="5460213" cy="47705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500" dirty="0" smtClean="0"/>
              <a:t>Образование объектов недвижимости</a:t>
            </a:r>
            <a:endParaRPr lang="ru-RU" sz="25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ASHMA~1.FGU\AppData\Local\Temp\Rar$DI52.774\TFil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6592" y="-315416"/>
            <a:ext cx="10911822" cy="7716122"/>
          </a:xfrm>
          <a:prstGeom prst="rect">
            <a:avLst/>
          </a:prstGeom>
          <a:noFill/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323528" y="2852936"/>
            <a:ext cx="0" cy="14401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411760" y="2852936"/>
            <a:ext cx="0" cy="14401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323528" y="1268760"/>
            <a:ext cx="0" cy="13681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763688" y="1268760"/>
            <a:ext cx="0" cy="13681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2555776" y="2852936"/>
            <a:ext cx="0" cy="1800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8892480" y="2852936"/>
            <a:ext cx="0" cy="1800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6732240" y="1268760"/>
            <a:ext cx="0" cy="14401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2555776" y="1268760"/>
            <a:ext cx="0" cy="13681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323528" y="4293096"/>
            <a:ext cx="20882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323528" y="2852936"/>
            <a:ext cx="20882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2555776" y="4653136"/>
            <a:ext cx="63367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6876256" y="2852936"/>
            <a:ext cx="20162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2555776" y="1268760"/>
            <a:ext cx="41764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23528" y="2636912"/>
            <a:ext cx="14401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2555776" y="2636912"/>
            <a:ext cx="1440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2699792" y="2636912"/>
            <a:ext cx="0" cy="2160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2555776" y="2852936"/>
            <a:ext cx="1440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323528" y="1268760"/>
            <a:ext cx="14401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6516216" y="2852936"/>
            <a:ext cx="2160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6516216" y="2708920"/>
            <a:ext cx="2160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6516216" y="2708920"/>
            <a:ext cx="0" cy="14401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Овал 60"/>
          <p:cNvSpPr/>
          <p:nvPr/>
        </p:nvSpPr>
        <p:spPr>
          <a:xfrm>
            <a:off x="611560" y="1700808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/>
          <p:nvPr/>
        </p:nvSpPr>
        <p:spPr>
          <a:xfrm>
            <a:off x="4788024" y="3429000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Овал 63"/>
          <p:cNvSpPr/>
          <p:nvPr/>
        </p:nvSpPr>
        <p:spPr>
          <a:xfrm>
            <a:off x="1187624" y="3573016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ASHMA~1.FGU\AppData\Local\Temp\Rar$DI52.774\TFil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6592" y="-315416"/>
            <a:ext cx="10911822" cy="7716122"/>
          </a:xfrm>
          <a:prstGeom prst="rect">
            <a:avLst/>
          </a:prstGeom>
          <a:noFill/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323528" y="2852936"/>
            <a:ext cx="0" cy="14401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411760" y="2852936"/>
            <a:ext cx="0" cy="14401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323528" y="1268760"/>
            <a:ext cx="0" cy="13681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763688" y="1268760"/>
            <a:ext cx="0" cy="13681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2555776" y="2852936"/>
            <a:ext cx="0" cy="1800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8892480" y="2852936"/>
            <a:ext cx="0" cy="1800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6732240" y="1268760"/>
            <a:ext cx="0" cy="14401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2555776" y="1268760"/>
            <a:ext cx="0" cy="13681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323528" y="4293096"/>
            <a:ext cx="20882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323528" y="2852936"/>
            <a:ext cx="20882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2555776" y="4653136"/>
            <a:ext cx="63367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6876256" y="2852936"/>
            <a:ext cx="20162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2555776" y="1268760"/>
            <a:ext cx="41764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23528" y="2636912"/>
            <a:ext cx="14401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2555776" y="2636912"/>
            <a:ext cx="1440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2699792" y="2636912"/>
            <a:ext cx="0" cy="2160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2555776" y="2852936"/>
            <a:ext cx="1440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323528" y="1268760"/>
            <a:ext cx="14401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6516216" y="2852936"/>
            <a:ext cx="2160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6516216" y="2708920"/>
            <a:ext cx="2160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6516216" y="2708920"/>
            <a:ext cx="0" cy="14401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Овал 60"/>
          <p:cNvSpPr/>
          <p:nvPr/>
        </p:nvSpPr>
        <p:spPr>
          <a:xfrm>
            <a:off x="611560" y="1700808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/>
          <p:nvPr/>
        </p:nvSpPr>
        <p:spPr>
          <a:xfrm>
            <a:off x="4788024" y="3429000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Овал 63"/>
          <p:cNvSpPr/>
          <p:nvPr/>
        </p:nvSpPr>
        <p:spPr>
          <a:xfrm>
            <a:off x="1187624" y="3573016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568952" cy="206210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 </a:t>
            </a:r>
            <a:r>
              <a:rPr lang="en-US" dirty="0" smtClean="0"/>
              <a:t> &lt;Apartment Type="</a:t>
            </a:r>
            <a:r>
              <a:rPr lang="ru-RU" b="1" dirty="0" err="1" smtClean="0"/>
              <a:t>пом</a:t>
            </a:r>
            <a:r>
              <a:rPr lang="ru-RU" dirty="0" smtClean="0"/>
              <a:t>" </a:t>
            </a:r>
            <a:r>
              <a:rPr lang="en-US" dirty="0" smtClean="0"/>
              <a:t>Value="</a:t>
            </a:r>
            <a:r>
              <a:rPr lang="en-US" b="1" dirty="0" smtClean="0"/>
              <a:t>I(1-6,16-21,27-28)</a:t>
            </a:r>
            <a:r>
              <a:rPr lang="en-US" dirty="0" smtClean="0"/>
              <a:t>" /&gt; &lt;/Address&gt;</a:t>
            </a:r>
          </a:p>
          <a:p>
            <a:r>
              <a:rPr lang="en-US" b="1" dirty="0" smtClean="0"/>
              <a:t> </a:t>
            </a:r>
            <a:r>
              <a:rPr lang="en-US" b="1" dirty="0" smtClean="0">
                <a:hlinkClick r:id=""/>
              </a:rPr>
              <a:t>-</a:t>
            </a:r>
            <a:r>
              <a:rPr lang="en-US" dirty="0" smtClean="0"/>
              <a:t> &lt;Level Number="</a:t>
            </a:r>
            <a:r>
              <a:rPr lang="en-US" b="1" dirty="0" smtClean="0"/>
              <a:t>1</a:t>
            </a:r>
            <a:r>
              <a:rPr lang="en-US" dirty="0" smtClean="0"/>
              <a:t>" Type="</a:t>
            </a:r>
            <a:r>
              <a:rPr lang="en-US" b="1" dirty="0" smtClean="0"/>
              <a:t>01</a:t>
            </a:r>
            <a:r>
              <a:rPr lang="en-US" dirty="0" smtClean="0"/>
              <a:t>"&gt;</a:t>
            </a:r>
          </a:p>
          <a:p>
            <a:r>
              <a:rPr lang="en-US" b="1" dirty="0" smtClean="0">
                <a:hlinkClick r:id=""/>
              </a:rPr>
              <a:t>-</a:t>
            </a:r>
            <a:r>
              <a:rPr lang="en-US" dirty="0" smtClean="0"/>
              <a:t> &lt;Position </a:t>
            </a:r>
            <a:r>
              <a:rPr lang="en-US" dirty="0" err="1" smtClean="0"/>
              <a:t>NumberOnPlan</a:t>
            </a:r>
            <a:r>
              <a:rPr lang="en-US" dirty="0" smtClean="0"/>
              <a:t>="</a:t>
            </a:r>
            <a:r>
              <a:rPr lang="en-US" b="1" dirty="0" smtClean="0"/>
              <a:t>1</a:t>
            </a:r>
            <a:r>
              <a:rPr lang="en-US" dirty="0" smtClean="0"/>
              <a:t>"&gt;</a:t>
            </a:r>
          </a:p>
          <a:p>
            <a:r>
              <a:rPr lang="en-US" b="1" dirty="0" smtClean="0">
                <a:hlinkClick r:id=""/>
              </a:rPr>
              <a:t>-</a:t>
            </a:r>
            <a:r>
              <a:rPr lang="en-US" dirty="0" smtClean="0"/>
              <a:t> &lt;Plans&gt;</a:t>
            </a:r>
          </a:p>
          <a:p>
            <a:r>
              <a:rPr lang="en-US" b="1" dirty="0" smtClean="0"/>
              <a:t> </a:t>
            </a:r>
            <a:r>
              <a:rPr lang="en-US" dirty="0" smtClean="0"/>
              <a:t> &lt;Plan Name="</a:t>
            </a:r>
            <a:r>
              <a:rPr lang="en-US" sz="2000" b="1" dirty="0" smtClean="0"/>
              <a:t>058214C5-7A01-493B-B5C8-FC2071BDD89B\TFile1.jpg</a:t>
            </a:r>
            <a:r>
              <a:rPr lang="en-US" sz="2000" dirty="0" smtClean="0"/>
              <a:t>"</a:t>
            </a:r>
            <a:r>
              <a:rPr lang="en-US" dirty="0" smtClean="0"/>
              <a:t> Scale="</a:t>
            </a:r>
            <a:r>
              <a:rPr lang="en-US" b="1" dirty="0" smtClean="0"/>
              <a:t>1:100</a:t>
            </a:r>
            <a:r>
              <a:rPr lang="en-US" dirty="0" smtClean="0"/>
              <a:t>”</a:t>
            </a:r>
          </a:p>
          <a:p>
            <a:r>
              <a:rPr lang="en-US" b="1" dirty="0" smtClean="0"/>
              <a:t> 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2564904"/>
            <a:ext cx="8640960" cy="1785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&lt;Apartment Type="</a:t>
            </a:r>
            <a:r>
              <a:rPr lang="ru-RU" b="1" dirty="0" err="1" smtClean="0"/>
              <a:t>пом</a:t>
            </a:r>
            <a:r>
              <a:rPr lang="ru-RU" dirty="0" smtClean="0"/>
              <a:t>" </a:t>
            </a:r>
            <a:r>
              <a:rPr lang="en-US" dirty="0" smtClean="0"/>
              <a:t>Value="</a:t>
            </a:r>
            <a:r>
              <a:rPr lang="en-US" b="1" dirty="0" smtClean="0"/>
              <a:t>II(1-6,16-21,27-28)</a:t>
            </a:r>
            <a:r>
              <a:rPr lang="en-US" dirty="0" smtClean="0"/>
              <a:t>" /&gt; &lt;/Address&gt;</a:t>
            </a:r>
          </a:p>
          <a:p>
            <a:r>
              <a:rPr lang="en-US" b="1" dirty="0" smtClean="0"/>
              <a:t> </a:t>
            </a:r>
            <a:r>
              <a:rPr lang="en-US" b="1" dirty="0" smtClean="0">
                <a:hlinkClick r:id=""/>
              </a:rPr>
              <a:t>-</a:t>
            </a:r>
            <a:r>
              <a:rPr lang="en-US" dirty="0" smtClean="0"/>
              <a:t> &lt;Level Number="</a:t>
            </a:r>
            <a:r>
              <a:rPr lang="en-US" b="1" dirty="0" smtClean="0"/>
              <a:t>1</a:t>
            </a:r>
            <a:r>
              <a:rPr lang="en-US" dirty="0" smtClean="0"/>
              <a:t>" Type="</a:t>
            </a:r>
            <a:r>
              <a:rPr lang="en-US" b="1" dirty="0" smtClean="0"/>
              <a:t>01</a:t>
            </a:r>
            <a:r>
              <a:rPr lang="en-US" dirty="0" smtClean="0"/>
              <a:t>"&gt;</a:t>
            </a:r>
          </a:p>
          <a:p>
            <a:r>
              <a:rPr lang="en-US" b="1" dirty="0" smtClean="0">
                <a:hlinkClick r:id=""/>
              </a:rPr>
              <a:t>-</a:t>
            </a:r>
            <a:r>
              <a:rPr lang="en-US" dirty="0" smtClean="0"/>
              <a:t> &lt;Position </a:t>
            </a:r>
            <a:r>
              <a:rPr lang="en-US" dirty="0" err="1" smtClean="0"/>
              <a:t>NumberOnPlan</a:t>
            </a:r>
            <a:r>
              <a:rPr lang="en-US" dirty="0" smtClean="0"/>
              <a:t>="</a:t>
            </a:r>
            <a:r>
              <a:rPr lang="en-US" b="1" dirty="0" smtClean="0"/>
              <a:t>2</a:t>
            </a:r>
            <a:r>
              <a:rPr lang="en-US" dirty="0" smtClean="0"/>
              <a:t>"&gt;</a:t>
            </a:r>
          </a:p>
          <a:p>
            <a:r>
              <a:rPr lang="en-US" b="1" dirty="0" smtClean="0">
                <a:hlinkClick r:id=""/>
              </a:rPr>
              <a:t>-</a:t>
            </a:r>
            <a:r>
              <a:rPr lang="en-US" dirty="0" smtClean="0"/>
              <a:t> &lt;Plans&gt;</a:t>
            </a:r>
          </a:p>
          <a:p>
            <a:r>
              <a:rPr lang="en-US" b="1" dirty="0" smtClean="0"/>
              <a:t> </a:t>
            </a:r>
            <a:r>
              <a:rPr lang="en-US" dirty="0" smtClean="0"/>
              <a:t> &lt;Plan Name</a:t>
            </a:r>
            <a:r>
              <a:rPr lang="en-US" sz="2000" dirty="0" smtClean="0"/>
              <a:t>="</a:t>
            </a:r>
            <a:r>
              <a:rPr lang="en-US" sz="2000" b="1" dirty="0" smtClean="0"/>
              <a:t>058214C5-7A01-493B-B5C8-FC2071BDD89B\TFile1.jpg</a:t>
            </a:r>
            <a:r>
              <a:rPr lang="en-US" sz="2000" dirty="0" smtClean="0"/>
              <a:t>"</a:t>
            </a:r>
            <a:r>
              <a:rPr lang="en-US" dirty="0" smtClean="0"/>
              <a:t> Scale="</a:t>
            </a:r>
            <a:r>
              <a:rPr lang="en-US" b="1" dirty="0" smtClean="0"/>
              <a:t>1:100</a:t>
            </a:r>
            <a:r>
              <a:rPr lang="en-US" dirty="0" smtClean="0"/>
              <a:t>" /&gt; </a:t>
            </a:r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4725144"/>
            <a:ext cx="8640960" cy="1785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&lt;Apartment Type="</a:t>
            </a:r>
            <a:r>
              <a:rPr lang="ru-RU" b="1" dirty="0" err="1" smtClean="0"/>
              <a:t>пом</a:t>
            </a:r>
            <a:r>
              <a:rPr lang="ru-RU" dirty="0" smtClean="0"/>
              <a:t>" </a:t>
            </a:r>
            <a:r>
              <a:rPr lang="en-US" dirty="0" smtClean="0"/>
              <a:t>Value="</a:t>
            </a:r>
            <a:r>
              <a:rPr lang="en-US" b="1" dirty="0" smtClean="0"/>
              <a:t>III(1-6,16-21,27-28)</a:t>
            </a:r>
            <a:r>
              <a:rPr lang="en-US" dirty="0" smtClean="0"/>
              <a:t>" /&gt;  &lt;/Address&gt;</a:t>
            </a:r>
          </a:p>
          <a:p>
            <a:r>
              <a:rPr lang="en-US" b="1" dirty="0" smtClean="0"/>
              <a:t> </a:t>
            </a:r>
            <a:r>
              <a:rPr lang="en-US" b="1" dirty="0" smtClean="0">
                <a:hlinkClick r:id=""/>
              </a:rPr>
              <a:t>-</a:t>
            </a:r>
            <a:r>
              <a:rPr lang="en-US" dirty="0" smtClean="0"/>
              <a:t> &lt;Level Number="</a:t>
            </a:r>
            <a:r>
              <a:rPr lang="en-US" b="1" dirty="0" smtClean="0"/>
              <a:t>1</a:t>
            </a:r>
            <a:r>
              <a:rPr lang="en-US" dirty="0" smtClean="0"/>
              <a:t>" Type="</a:t>
            </a:r>
            <a:r>
              <a:rPr lang="en-US" b="1" dirty="0" smtClean="0"/>
              <a:t>01</a:t>
            </a:r>
            <a:r>
              <a:rPr lang="en-US" dirty="0" smtClean="0"/>
              <a:t>"&gt;</a:t>
            </a:r>
          </a:p>
          <a:p>
            <a:r>
              <a:rPr lang="en-US" b="1" dirty="0" smtClean="0">
                <a:hlinkClick r:id=""/>
              </a:rPr>
              <a:t>-</a:t>
            </a:r>
            <a:r>
              <a:rPr lang="en-US" dirty="0" smtClean="0"/>
              <a:t> &lt;Position </a:t>
            </a:r>
            <a:r>
              <a:rPr lang="en-US" dirty="0" err="1" smtClean="0"/>
              <a:t>NumberOnPlan</a:t>
            </a:r>
            <a:r>
              <a:rPr lang="en-US" dirty="0" smtClean="0"/>
              <a:t>="</a:t>
            </a:r>
            <a:r>
              <a:rPr lang="en-US" b="1" dirty="0" smtClean="0"/>
              <a:t>3</a:t>
            </a:r>
            <a:r>
              <a:rPr lang="en-US" dirty="0" smtClean="0"/>
              <a:t>"&gt;</a:t>
            </a:r>
          </a:p>
          <a:p>
            <a:r>
              <a:rPr lang="en-US" b="1" dirty="0" smtClean="0">
                <a:hlinkClick r:id=""/>
              </a:rPr>
              <a:t>-</a:t>
            </a:r>
            <a:r>
              <a:rPr lang="en-US" dirty="0" smtClean="0"/>
              <a:t> &lt;Plans&gt;</a:t>
            </a:r>
          </a:p>
          <a:p>
            <a:r>
              <a:rPr lang="en-US" b="1" dirty="0" smtClean="0"/>
              <a:t> </a:t>
            </a:r>
            <a:r>
              <a:rPr lang="en-US" dirty="0" smtClean="0"/>
              <a:t> &lt;Plan Name="</a:t>
            </a:r>
            <a:r>
              <a:rPr lang="en-US" sz="2000" b="1" dirty="0" smtClean="0"/>
              <a:t>058214C5-7A01-493B-B5C8-FC2071BDD89B\TFile1.jpg</a:t>
            </a:r>
            <a:r>
              <a:rPr lang="en-US" sz="2000" dirty="0" smtClean="0"/>
              <a:t>"</a:t>
            </a:r>
            <a:r>
              <a:rPr lang="en-US" dirty="0" smtClean="0"/>
              <a:t> Scale="</a:t>
            </a:r>
            <a:r>
              <a:rPr lang="en-US" b="1" dirty="0" smtClean="0"/>
              <a:t>1:100</a:t>
            </a:r>
            <a:r>
              <a:rPr lang="en-US" dirty="0" smtClean="0"/>
              <a:t>" /&gt; </a:t>
            </a:r>
            <a:endParaRPr lang="en-US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763688" y="1772816"/>
            <a:ext cx="576064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835696" y="4077072"/>
            <a:ext cx="576064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1763688" y="6237312"/>
            <a:ext cx="576064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ASHMA~1.FGU\AppData\Local\Temp\Rar$DI52.774\TFil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56592" y="-315416"/>
            <a:ext cx="10911822" cy="771612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323528" y="2852936"/>
            <a:ext cx="0" cy="14401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411760" y="2852936"/>
            <a:ext cx="0" cy="14401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323528" y="1268760"/>
            <a:ext cx="0" cy="13681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763688" y="1268760"/>
            <a:ext cx="0" cy="13681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2555776" y="2852936"/>
            <a:ext cx="0" cy="1800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8892480" y="2852936"/>
            <a:ext cx="0" cy="1800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6732240" y="1268760"/>
            <a:ext cx="0" cy="14401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2555776" y="1268760"/>
            <a:ext cx="0" cy="13681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323528" y="4293096"/>
            <a:ext cx="20882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323528" y="2852936"/>
            <a:ext cx="20882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2555776" y="4653136"/>
            <a:ext cx="63367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6876256" y="2852936"/>
            <a:ext cx="20162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2555776" y="1268760"/>
            <a:ext cx="41764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23528" y="2636912"/>
            <a:ext cx="14401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2555776" y="2636912"/>
            <a:ext cx="1440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2699792" y="2636912"/>
            <a:ext cx="0" cy="2160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2555776" y="2852936"/>
            <a:ext cx="1440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323528" y="1268760"/>
            <a:ext cx="14401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6516216" y="2852936"/>
            <a:ext cx="2160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6516216" y="2708920"/>
            <a:ext cx="2160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6516216" y="2708920"/>
            <a:ext cx="0" cy="14401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Овал 60"/>
          <p:cNvSpPr/>
          <p:nvPr/>
        </p:nvSpPr>
        <p:spPr>
          <a:xfrm>
            <a:off x="611560" y="1700808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/>
          <p:nvPr/>
        </p:nvSpPr>
        <p:spPr>
          <a:xfrm>
            <a:off x="4788024" y="3429000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Овал 63"/>
          <p:cNvSpPr/>
          <p:nvPr/>
        </p:nvSpPr>
        <p:spPr>
          <a:xfrm>
            <a:off x="1187624" y="3573016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8065" name="Object 1"/>
          <p:cNvGraphicFramePr>
            <a:graphicFrameLocks noChangeAspect="1"/>
          </p:cNvGraphicFramePr>
          <p:nvPr/>
        </p:nvGraphicFramePr>
        <p:xfrm>
          <a:off x="5220072" y="1772816"/>
          <a:ext cx="5289575" cy="3940839"/>
        </p:xfrm>
        <a:graphic>
          <a:graphicData uri="http://schemas.openxmlformats.org/presentationml/2006/ole">
            <p:oleObj spid="_x0000_s124930" name="Слайд" r:id="rId4" imgW="4570530" imgH="3427618" progId="PowerPoint.Slide.12">
              <p:embed/>
            </p:oleObj>
          </a:graphicData>
        </a:graphic>
      </p:graphicFrame>
      <p:sp>
        <p:nvSpPr>
          <p:cNvPr id="28" name="Овал 27"/>
          <p:cNvSpPr/>
          <p:nvPr/>
        </p:nvSpPr>
        <p:spPr>
          <a:xfrm>
            <a:off x="899592" y="4005064"/>
            <a:ext cx="720080" cy="792088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6372200" y="4581128"/>
            <a:ext cx="720080" cy="72008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0" y="4869160"/>
            <a:ext cx="26505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B050"/>
                </a:solidFill>
              </a:rPr>
              <a:t>Нежилое помещение </a:t>
            </a:r>
          </a:p>
          <a:p>
            <a:r>
              <a:rPr lang="ru-RU" sz="2000" b="1" dirty="0" smtClean="0">
                <a:solidFill>
                  <a:srgbClr val="00B050"/>
                </a:solidFill>
              </a:rPr>
              <a:t>расположено в МКД</a:t>
            </a:r>
            <a:endParaRPr lang="ru-RU" sz="2000" b="1" dirty="0">
              <a:solidFill>
                <a:srgbClr val="00B05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43608" y="4293096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</a:rPr>
              <a:t>?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83568" y="3068960"/>
            <a:ext cx="393056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500" b="1" dirty="0" smtClean="0">
                <a:solidFill>
                  <a:srgbClr val="00B050"/>
                </a:solidFill>
              </a:rPr>
              <a:t>?</a:t>
            </a:r>
            <a:endParaRPr lang="ru-RU" sz="3500" b="1" dirty="0">
              <a:solidFill>
                <a:srgbClr val="00B050"/>
              </a:solidFill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2987824" y="908720"/>
            <a:ext cx="3528392" cy="792088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427984" y="1052736"/>
            <a:ext cx="57606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b="1" dirty="0" smtClean="0">
                <a:solidFill>
                  <a:srgbClr val="00B050"/>
                </a:solidFill>
              </a:rPr>
              <a:t>?</a:t>
            </a:r>
            <a:endParaRPr lang="ru-RU" sz="35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1208" y="-2979712"/>
            <a:ext cx="18918410" cy="10605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трелка влево 5"/>
          <p:cNvSpPr/>
          <p:nvPr/>
        </p:nvSpPr>
        <p:spPr>
          <a:xfrm>
            <a:off x="4355976" y="2348880"/>
            <a:ext cx="936104" cy="26485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лево 6"/>
          <p:cNvSpPr/>
          <p:nvPr/>
        </p:nvSpPr>
        <p:spPr>
          <a:xfrm>
            <a:off x="2771800" y="4437112"/>
            <a:ext cx="978408" cy="2880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лево 7"/>
          <p:cNvSpPr/>
          <p:nvPr/>
        </p:nvSpPr>
        <p:spPr>
          <a:xfrm>
            <a:off x="3347864" y="4725144"/>
            <a:ext cx="978408" cy="2880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лево 8"/>
          <p:cNvSpPr/>
          <p:nvPr/>
        </p:nvSpPr>
        <p:spPr>
          <a:xfrm>
            <a:off x="3779912" y="5085184"/>
            <a:ext cx="978408" cy="2880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3635896" y="548680"/>
            <a:ext cx="3456384" cy="5760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6279783" cy="14732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771800" y="3429000"/>
            <a:ext cx="140948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Согласие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699792" y="4221088"/>
            <a:ext cx="3765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Техническое свидетельство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699792" y="4869160"/>
            <a:ext cx="2368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Выписка из ЕГРН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771800" y="5445224"/>
            <a:ext cx="3452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План этажа (части этажа)</a:t>
            </a:r>
            <a:endParaRPr lang="ru-RU" sz="2400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755576" y="3861048"/>
            <a:ext cx="32403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827584" y="4581128"/>
            <a:ext cx="32403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827584" y="5229200"/>
            <a:ext cx="32403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755576" y="5805264"/>
            <a:ext cx="32403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476672"/>
            <a:ext cx="7992888" cy="6186309"/>
          </a:xfrm>
          <a:prstGeom prst="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Blip>
                <a:blip r:embed="rId2"/>
              </a:buBlip>
            </a:pPr>
            <a:r>
              <a:rPr lang="ru-RU" sz="2200" dirty="0" smtClean="0"/>
              <a:t>В помещении проведены строительные работы </a:t>
            </a:r>
          </a:p>
          <a:p>
            <a:r>
              <a:rPr lang="ru-RU" sz="2200" dirty="0" smtClean="0"/>
              <a:t>(выполнены дверные проемы в наружных стенах здания, выполнен демонтаж и возведение перегородок, расширены оконные проемы</a:t>
            </a:r>
          </a:p>
          <a:p>
            <a:r>
              <a:rPr lang="ru-RU" sz="2200" dirty="0" smtClean="0"/>
              <a:t>Указанные работы могут относиться к реконструкции здания.</a:t>
            </a:r>
          </a:p>
          <a:p>
            <a:r>
              <a:rPr lang="ru-RU" sz="2200" dirty="0" smtClean="0"/>
              <a:t>В техническом плане отсутствуют  документы предусмотренные ст.51, 55 Градостроительного кодекса РФ  или  документ подтверждающий  отсутствие  такой необходимости  согласно п.17 ст.51 Градостроительного кодекса РФ</a:t>
            </a:r>
          </a:p>
          <a:p>
            <a:pPr>
              <a:buBlip>
                <a:blip r:embed="rId2"/>
              </a:buBlip>
            </a:pPr>
            <a:endParaRPr lang="ru-RU" sz="2200" dirty="0" smtClean="0"/>
          </a:p>
          <a:p>
            <a:pPr>
              <a:buBlip>
                <a:blip r:embed="rId2"/>
              </a:buBlip>
            </a:pPr>
            <a:r>
              <a:rPr lang="ru-RU" sz="2200" dirty="0" smtClean="0"/>
              <a:t>Отсутствует проектная документация на проведения строительных работ  согласно ст.48, ч.6 ст.52 Градостроительного кодекса РФ</a:t>
            </a:r>
          </a:p>
          <a:p>
            <a:pPr>
              <a:buBlip>
                <a:blip r:embed="rId2"/>
              </a:buBlip>
            </a:pPr>
            <a:endParaRPr lang="ru-RU" sz="2200" dirty="0" smtClean="0"/>
          </a:p>
          <a:p>
            <a:pPr>
              <a:buBlip>
                <a:blip r:embed="rId2"/>
              </a:buBlip>
            </a:pPr>
            <a:r>
              <a:rPr lang="ru-RU" sz="2200" dirty="0" smtClean="0"/>
              <a:t>В составе технического плана представлена одна графическая часть на 3 образованных помещения, что не соответствует ч.6 ст.24 Закона о регистрации недвижимости; п.52 Требований к подготовке технического плана  </a:t>
            </a:r>
            <a:endParaRPr lang="ru-RU" sz="22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0"/>
            <a:ext cx="8352928" cy="6771084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endParaRPr lang="ru-RU" b="1" dirty="0" smtClean="0"/>
          </a:p>
          <a:p>
            <a:pPr algn="ctr"/>
            <a:r>
              <a:rPr lang="ru-RU" sz="2000" b="1" dirty="0" smtClean="0"/>
              <a:t>ФЕДЕРАЛЬНЫЙ ЗАКОН  от 27.12.2018 года №558-ФЗ</a:t>
            </a:r>
          </a:p>
          <a:p>
            <a:pPr algn="ctr"/>
            <a:r>
              <a:rPr lang="ru-RU" sz="2000" b="1" dirty="0" smtClean="0"/>
              <a:t>«О ВНЕСЕНИИ ИЗМЕНЕНИЙ В ЖИЛИЩНЫЙ КОДЕКС РФ В ЧАСТИ УПОРЯДОЧЕНИЯ НОРМ, РЕГУЛИРУЮЩИХ ПЕРЕУСТРОЙСТВО И (ИЛИ) ПЕРЕПЛАНИРОВКУ ПОМЕЩЕНИЙ В МНОГОКВАРТИРНОМ ДОМЕ»</a:t>
            </a:r>
          </a:p>
          <a:p>
            <a:pPr algn="ctr"/>
            <a:endParaRPr lang="ru-RU" sz="1500" b="1" dirty="0" smtClean="0"/>
          </a:p>
          <a:p>
            <a:pPr algn="ctr"/>
            <a:r>
              <a:rPr lang="ru-RU" sz="2000" b="1" dirty="0" smtClean="0"/>
              <a:t> Начало действия документа - </a:t>
            </a:r>
            <a:r>
              <a:rPr lang="ru-RU" sz="2000" b="1" dirty="0" smtClean="0">
                <a:hlinkClick r:id="rId2"/>
              </a:rPr>
              <a:t>08.01.2019</a:t>
            </a:r>
          </a:p>
          <a:p>
            <a:pPr algn="ctr"/>
            <a:endParaRPr lang="ru-RU" dirty="0" smtClean="0">
              <a:hlinkClick r:id="rId2"/>
            </a:endParaRPr>
          </a:p>
          <a:p>
            <a:r>
              <a:rPr lang="ru-RU" b="1" dirty="0" smtClean="0"/>
              <a:t>Глава 4. ПЕРЕУСТРОЙСТВО И ПЕРЕПЛАНИРОВКА ПОМЕЩЕНИЯ В МНОГОКВАРТИРНОМ ДОМЕ</a:t>
            </a:r>
          </a:p>
          <a:p>
            <a:r>
              <a:rPr lang="ru-RU" dirty="0" smtClean="0"/>
              <a:t>Статья 25. </a:t>
            </a:r>
            <a:r>
              <a:rPr lang="ru-RU" b="1" dirty="0" smtClean="0"/>
              <a:t>Виды переустройства и перепланировки помещения в многоквартирном доме</a:t>
            </a:r>
          </a:p>
          <a:p>
            <a:r>
              <a:rPr lang="ru-RU" dirty="0" smtClean="0"/>
              <a:t>Статья 26</a:t>
            </a:r>
            <a:r>
              <a:rPr lang="ru-RU" b="1" dirty="0" smtClean="0"/>
              <a:t>. Основание проведения переустройства и (или) перепланировки помещения в многоквартирном доме</a:t>
            </a:r>
          </a:p>
          <a:p>
            <a:r>
              <a:rPr lang="ru-RU" dirty="0" smtClean="0"/>
              <a:t>Статья 27. </a:t>
            </a:r>
            <a:r>
              <a:rPr lang="ru-RU" b="1" dirty="0" smtClean="0"/>
              <a:t>Отказ в согласовании переустройства и (или) перепланировки помещения в многоквартирном доме</a:t>
            </a:r>
          </a:p>
          <a:p>
            <a:r>
              <a:rPr lang="ru-RU" dirty="0" smtClean="0"/>
              <a:t>Статья 28. </a:t>
            </a:r>
            <a:r>
              <a:rPr lang="ru-RU" b="1" dirty="0" smtClean="0"/>
              <a:t>Завершение переустройства и (или) перепланировки помещения в многоквартирном доме</a:t>
            </a:r>
          </a:p>
          <a:p>
            <a:r>
              <a:rPr lang="ru-RU" dirty="0" smtClean="0"/>
              <a:t>Статья 29</a:t>
            </a:r>
            <a:r>
              <a:rPr lang="ru-RU" b="1" dirty="0" smtClean="0"/>
              <a:t>. Последствия самовольного переустройства и (или) самовольной перепланировки помещения в многоквартирном доме</a:t>
            </a:r>
          </a:p>
          <a:p>
            <a:endParaRPr lang="ru-RU" dirty="0" smtClean="0"/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слова "жилого помещения" заменить словами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 "помещения в многоквартирном доме»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2204864"/>
            <a:ext cx="8496944" cy="47705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500" dirty="0" smtClean="0"/>
              <a:t>Образование здания. Неверно указан способ образования. </a:t>
            </a:r>
            <a:endParaRPr lang="ru-RU" sz="25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992080" y="3244334"/>
            <a:ext cx="3159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PKPVDMFC-2019-01-14-034862</a:t>
            </a: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196752"/>
            <a:ext cx="8568952" cy="517064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200" dirty="0" smtClean="0"/>
              <a:t>&lt;</a:t>
            </a:r>
            <a:r>
              <a:rPr lang="ru-RU" sz="2200" dirty="0" err="1" smtClean="0"/>
              <a:t>Conclusion</a:t>
            </a:r>
            <a:r>
              <a:rPr lang="ru-RU" sz="2200" dirty="0" smtClean="0"/>
              <a:t>&gt; …..</a:t>
            </a:r>
            <a:r>
              <a:rPr lang="ru-RU" sz="2200" b="1" dirty="0" smtClean="0"/>
              <a:t>на основании разрешения на проведение реконструкции объекта "Реконструкция очистных сооружений </a:t>
            </a:r>
            <a:r>
              <a:rPr lang="ru-RU" sz="2200" b="1" dirty="0" err="1" smtClean="0"/>
              <a:t>промдождевых</a:t>
            </a:r>
            <a:r>
              <a:rPr lang="ru-RU" sz="2200" b="1" dirty="0" smtClean="0"/>
              <a:t> сточных вод Хабаровской нефтебазы" реконструировано здание "</a:t>
            </a:r>
            <a:r>
              <a:rPr lang="ru-RU" sz="2200" b="1" dirty="0" err="1" smtClean="0"/>
              <a:t>Реагентная</a:t>
            </a:r>
            <a:r>
              <a:rPr lang="ru-RU" sz="2200" b="1" dirty="0" smtClean="0"/>
              <a:t>", лит. Я, II пусковой комплекс, учтенное ранее в составе объекта с кадастровым номером 27:23:0020221:174. Здание "</a:t>
            </a:r>
            <a:r>
              <a:rPr lang="ru-RU" sz="2200" b="1" dirty="0" err="1" smtClean="0"/>
              <a:t>реагентная</a:t>
            </a:r>
            <a:r>
              <a:rPr lang="ru-RU" sz="2200" b="1" dirty="0" smtClean="0"/>
              <a:t>" необходимо исключить из исходного объекта и поставить на кадастровый учет, как самостоятельный объект. В результате произведенной в 2017 году реконструкции изменились назначение и общая площадь здания лит. Я……. </a:t>
            </a:r>
            <a:r>
              <a:rPr lang="ru-RU" sz="2200" dirty="0" smtClean="0"/>
              <a:t>&lt;</a:t>
            </a:r>
            <a:r>
              <a:rPr lang="ru-RU" sz="2200" dirty="0" err="1" smtClean="0"/>
              <a:t>Conclusion</a:t>
            </a:r>
            <a:r>
              <a:rPr lang="ru-RU" sz="2200" dirty="0" smtClean="0"/>
              <a:t>&gt;</a:t>
            </a:r>
            <a:endParaRPr lang="ru-RU" sz="2200" dirty="0"/>
          </a:p>
        </p:txBody>
      </p:sp>
      <p:sp>
        <p:nvSpPr>
          <p:cNvPr id="3" name="TextBox 2"/>
          <p:cNvSpPr txBox="1"/>
          <p:nvPr/>
        </p:nvSpPr>
        <p:spPr>
          <a:xfrm>
            <a:off x="1545668" y="188640"/>
            <a:ext cx="5459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Раздел технического плана </a:t>
            </a:r>
          </a:p>
          <a:p>
            <a:pPr algn="ctr"/>
            <a:r>
              <a:rPr lang="ru-RU" sz="2400" b="1" dirty="0" smtClean="0"/>
              <a:t>«Заключение кадастрового инженера»</a:t>
            </a:r>
          </a:p>
          <a:p>
            <a:pPr algn="ctr"/>
            <a:r>
              <a:rPr lang="ru-RU" sz="2400" b="1" dirty="0" smtClean="0"/>
              <a:t> </a:t>
            </a:r>
            <a:endParaRPr lang="ru-RU" sz="24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340768"/>
            <a:ext cx="8280920" cy="512448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500" dirty="0" smtClean="0"/>
              <a:t>В кадастр недвижимости вносятся основные сведения об объекте недвижимости, в том числе:</a:t>
            </a:r>
          </a:p>
          <a:p>
            <a:pPr>
              <a:lnSpc>
                <a:spcPct val="150000"/>
              </a:lnSpc>
            </a:pPr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sz="2500" dirty="0" smtClean="0"/>
              <a:t>5) кадастровый номер объекта недвижимости, из которого в результате раздела, выдела или иного соответствующего законодательству Российской Федерации действия с объектом недвижимости (далее - </a:t>
            </a:r>
            <a:r>
              <a:rPr lang="ru-RU" sz="2500" b="1" dirty="0" smtClean="0"/>
              <a:t>исходный объект недвижимости</a:t>
            </a:r>
            <a:r>
              <a:rPr lang="ru-RU" sz="2500" dirty="0" smtClean="0"/>
              <a:t>) образован новый объект недвижимости (далее - </a:t>
            </a:r>
            <a:r>
              <a:rPr lang="ru-RU" sz="2500" b="1" dirty="0" smtClean="0"/>
              <a:t>образованный объект недвижимости</a:t>
            </a:r>
            <a:r>
              <a:rPr lang="ru-RU" sz="2500" dirty="0" smtClean="0"/>
              <a:t>);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88641"/>
            <a:ext cx="8208912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п.5 ч.4 Ст.8 N218-ФЗ </a:t>
            </a:r>
            <a:endParaRPr lang="ru-RU" sz="2400" b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124744"/>
            <a:ext cx="8136904" cy="526297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 smtClean="0"/>
              <a:t>&lt;</a:t>
            </a:r>
            <a:r>
              <a:rPr lang="en-US" sz="2400" dirty="0" err="1" smtClean="0"/>
              <a:t>ParentCadastralNumbers</a:t>
            </a:r>
            <a:r>
              <a:rPr lang="en-US" sz="2400" dirty="0" smtClean="0"/>
              <a:t>&gt;</a:t>
            </a:r>
          </a:p>
          <a:p>
            <a:r>
              <a:rPr lang="en-US" sz="2400" b="1" dirty="0" smtClean="0"/>
              <a:t> </a:t>
            </a:r>
            <a:r>
              <a:rPr lang="en-US" sz="2400" dirty="0" smtClean="0"/>
              <a:t> &lt;</a:t>
            </a:r>
            <a:r>
              <a:rPr lang="en-US" sz="2400" dirty="0" err="1" smtClean="0"/>
              <a:t>CadastralNumber</a:t>
            </a:r>
            <a:r>
              <a:rPr lang="en-US" sz="2400" dirty="0" smtClean="0"/>
              <a:t>&gt;</a:t>
            </a:r>
            <a:r>
              <a:rPr lang="en-US" sz="2400" b="1" dirty="0" smtClean="0"/>
              <a:t>27:23:0020221:37</a:t>
            </a:r>
            <a:r>
              <a:rPr lang="en-US" sz="2400" dirty="0" smtClean="0"/>
              <a:t>&lt;/</a:t>
            </a:r>
            <a:r>
              <a:rPr lang="en-US" sz="2400" dirty="0" err="1" smtClean="0"/>
              <a:t>CadastralNumber</a:t>
            </a:r>
            <a:r>
              <a:rPr lang="en-US" sz="2400" dirty="0" smtClean="0"/>
              <a:t>&gt; </a:t>
            </a:r>
          </a:p>
          <a:p>
            <a:r>
              <a:rPr lang="en-US" sz="2400" b="1" dirty="0" smtClean="0"/>
              <a:t> </a:t>
            </a:r>
            <a:r>
              <a:rPr lang="en-US" sz="2400" dirty="0" smtClean="0"/>
              <a:t> &lt;/</a:t>
            </a:r>
            <a:r>
              <a:rPr lang="en-US" sz="2400" dirty="0" err="1" smtClean="0"/>
              <a:t>ParentCadastralNumbers</a:t>
            </a:r>
            <a:r>
              <a:rPr lang="en-US" sz="2400" dirty="0" smtClean="0"/>
              <a:t>&gt;</a:t>
            </a:r>
            <a:endParaRPr lang="ru-RU" sz="2400" dirty="0" smtClean="0"/>
          </a:p>
          <a:p>
            <a:endParaRPr lang="en-US" sz="2400" dirty="0" smtClean="0"/>
          </a:p>
          <a:p>
            <a:r>
              <a:rPr lang="en-US" sz="2400" b="1" dirty="0" smtClean="0"/>
              <a:t> </a:t>
            </a:r>
            <a:r>
              <a:rPr lang="en-US" sz="2400" dirty="0" smtClean="0"/>
              <a:t> &lt;Method&gt;</a:t>
            </a:r>
            <a:r>
              <a:rPr lang="en-US" sz="2400" b="1" dirty="0" smtClean="0"/>
              <a:t>9</a:t>
            </a:r>
            <a:r>
              <a:rPr lang="en-US" sz="2400" dirty="0" smtClean="0"/>
              <a:t>&lt;/Method&gt; </a:t>
            </a:r>
            <a:endParaRPr lang="ru-RU" sz="2400" dirty="0" smtClean="0"/>
          </a:p>
          <a:p>
            <a:endParaRPr lang="en-US" sz="2400" dirty="0" smtClean="0"/>
          </a:p>
          <a:p>
            <a:r>
              <a:rPr lang="en-US" sz="2400" b="1" dirty="0" smtClean="0">
                <a:hlinkClick r:id="" action="ppaction://hlinkfile"/>
              </a:rPr>
              <a:t>-</a:t>
            </a:r>
            <a:r>
              <a:rPr lang="en-US" sz="2400" dirty="0" smtClean="0"/>
              <a:t> &lt;</a:t>
            </a:r>
            <a:r>
              <a:rPr lang="en-US" sz="2400" dirty="0" err="1" smtClean="0"/>
              <a:t>PrevCadastralNumbers</a:t>
            </a:r>
            <a:r>
              <a:rPr lang="en-US" sz="2400" dirty="0" smtClean="0"/>
              <a:t>&gt;</a:t>
            </a:r>
          </a:p>
          <a:p>
            <a:r>
              <a:rPr lang="en-US" sz="2400" b="1" dirty="0" smtClean="0"/>
              <a:t> </a:t>
            </a:r>
            <a:r>
              <a:rPr lang="en-US" sz="2400" dirty="0" smtClean="0"/>
              <a:t> &lt;</a:t>
            </a:r>
            <a:r>
              <a:rPr lang="en-US" sz="2400" dirty="0" err="1" smtClean="0"/>
              <a:t>CadastralNumber</a:t>
            </a:r>
            <a:r>
              <a:rPr lang="en-US" sz="2400" dirty="0" smtClean="0"/>
              <a:t>&gt;</a:t>
            </a:r>
            <a:r>
              <a:rPr lang="en-US" sz="2400" b="1" dirty="0" smtClean="0"/>
              <a:t>27:23:0020221:174</a:t>
            </a:r>
            <a:r>
              <a:rPr lang="en-US" sz="2400" dirty="0" smtClean="0"/>
              <a:t>&lt;/</a:t>
            </a:r>
            <a:r>
              <a:rPr lang="en-US" sz="2400" dirty="0" err="1" smtClean="0"/>
              <a:t>CadastralNumber</a:t>
            </a:r>
            <a:r>
              <a:rPr lang="en-US" sz="2400" dirty="0" smtClean="0"/>
              <a:t>&gt; </a:t>
            </a:r>
          </a:p>
          <a:p>
            <a:r>
              <a:rPr lang="en-US" sz="2400" b="1" dirty="0" smtClean="0"/>
              <a:t> </a:t>
            </a:r>
            <a:r>
              <a:rPr lang="en-US" sz="2400" dirty="0" smtClean="0"/>
              <a:t> &lt;/</a:t>
            </a:r>
            <a:r>
              <a:rPr lang="en-US" sz="2400" dirty="0" err="1" smtClean="0"/>
              <a:t>PrevCadastralNumbers</a:t>
            </a:r>
            <a:r>
              <a:rPr lang="en-US" sz="2400" dirty="0" smtClean="0"/>
              <a:t>&gt;</a:t>
            </a:r>
          </a:p>
          <a:p>
            <a:r>
              <a:rPr lang="en-US" sz="2400" b="1" dirty="0" smtClean="0"/>
              <a:t> </a:t>
            </a:r>
            <a:r>
              <a:rPr lang="en-US" sz="2400" dirty="0" smtClean="0"/>
              <a:t> </a:t>
            </a:r>
            <a:endParaRPr lang="ru-RU" sz="2400" dirty="0" smtClean="0"/>
          </a:p>
          <a:p>
            <a:r>
              <a:rPr lang="en-US" sz="2400" dirty="0" smtClean="0"/>
              <a:t>&lt;</a:t>
            </a:r>
            <a:r>
              <a:rPr lang="en-US" sz="2400" dirty="0" err="1" smtClean="0"/>
              <a:t>AssignationBuilding</a:t>
            </a:r>
            <a:r>
              <a:rPr lang="en-US" sz="2400" dirty="0" smtClean="0"/>
              <a:t>&gt;</a:t>
            </a:r>
            <a:r>
              <a:rPr lang="en-US" sz="2400" b="1" dirty="0" smtClean="0"/>
              <a:t>204001000000</a:t>
            </a:r>
            <a:r>
              <a:rPr lang="en-US" sz="2400" dirty="0" smtClean="0"/>
              <a:t>&lt;/</a:t>
            </a:r>
            <a:r>
              <a:rPr lang="en-US" sz="2400" dirty="0" err="1" smtClean="0"/>
              <a:t>AssignationBuilding</a:t>
            </a:r>
            <a:r>
              <a:rPr lang="en-US" sz="2400" dirty="0" smtClean="0"/>
              <a:t>&gt; </a:t>
            </a:r>
          </a:p>
          <a:p>
            <a:r>
              <a:rPr lang="en-US" sz="2400" b="1" dirty="0" smtClean="0"/>
              <a:t> </a:t>
            </a:r>
            <a:r>
              <a:rPr lang="en-US" sz="2400" dirty="0" smtClean="0"/>
              <a:t> &lt;Name&gt;</a:t>
            </a:r>
            <a:r>
              <a:rPr lang="ru-RU" sz="2400" b="1" dirty="0" err="1" smtClean="0"/>
              <a:t>Реагентная</a:t>
            </a:r>
            <a:r>
              <a:rPr lang="ru-RU" sz="2400" b="1" dirty="0" smtClean="0"/>
              <a:t> "Реконструкция очистных сооружений </a:t>
            </a:r>
            <a:r>
              <a:rPr lang="ru-RU" sz="2400" b="1" dirty="0" err="1" smtClean="0"/>
              <a:t>промдождевых</a:t>
            </a:r>
            <a:r>
              <a:rPr lang="ru-RU" sz="2400" b="1" dirty="0" smtClean="0"/>
              <a:t> сточных вод Хабаровской нефтебазы. </a:t>
            </a:r>
            <a:r>
              <a:rPr lang="en-US" sz="2400" b="1" dirty="0" smtClean="0"/>
              <a:t>II </a:t>
            </a:r>
            <a:r>
              <a:rPr lang="ru-RU" sz="2400" b="1" dirty="0" smtClean="0"/>
              <a:t>пусковой комплекс"</a:t>
            </a:r>
            <a:r>
              <a:rPr lang="ru-RU" sz="2400" dirty="0" smtClean="0"/>
              <a:t>&lt;/</a:t>
            </a:r>
            <a:r>
              <a:rPr lang="en-US" sz="2400" dirty="0" smtClean="0"/>
              <a:t>Name&gt; </a:t>
            </a:r>
            <a:endParaRPr lang="en-US" sz="2400" dirty="0"/>
          </a:p>
        </p:txBody>
      </p:sp>
      <p:sp>
        <p:nvSpPr>
          <p:cNvPr id="3" name="Овал 2"/>
          <p:cNvSpPr/>
          <p:nvPr/>
        </p:nvSpPr>
        <p:spPr>
          <a:xfrm>
            <a:off x="683568" y="2564904"/>
            <a:ext cx="3384376" cy="5040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555776" y="188640"/>
            <a:ext cx="437254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dirty="0" smtClean="0"/>
              <a:t>Фрагмент технического плана</a:t>
            </a:r>
            <a:endParaRPr lang="ru-RU" sz="2500" b="1" dirty="0"/>
          </a:p>
        </p:txBody>
      </p:sp>
      <p:sp>
        <p:nvSpPr>
          <p:cNvPr id="5" name="Овал 4"/>
          <p:cNvSpPr/>
          <p:nvPr/>
        </p:nvSpPr>
        <p:spPr>
          <a:xfrm>
            <a:off x="251520" y="2996952"/>
            <a:ext cx="8280920" cy="1800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6592" y="-891480"/>
            <a:ext cx="14511069" cy="813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908720"/>
            <a:ext cx="28249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Хабаровская нефтебаза</a:t>
            </a:r>
            <a:endParaRPr lang="ru-RU" sz="2000" b="1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741368" y="-4635896"/>
            <a:ext cx="22218174" cy="12455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5724128" y="1484784"/>
            <a:ext cx="19442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5724128" y="4293096"/>
            <a:ext cx="1187624" cy="5040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-1251520"/>
            <a:ext cx="15410231" cy="8638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1475656" y="1412776"/>
            <a:ext cx="3528392" cy="79208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1403648" y="2204864"/>
            <a:ext cx="1512168" cy="936104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10332640" y="836712"/>
            <a:ext cx="1800200" cy="2016224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755576" y="4509120"/>
            <a:ext cx="3528392" cy="6480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683568" y="5373216"/>
            <a:ext cx="1656184" cy="792088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548680"/>
            <a:ext cx="1187624" cy="504056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3573016"/>
            <a:ext cx="1187624" cy="504056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6948264" y="1484784"/>
            <a:ext cx="1512168" cy="5760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6876256" y="2276872"/>
            <a:ext cx="1512168" cy="648072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6300192" y="4149080"/>
            <a:ext cx="2088232" cy="10081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6372200" y="5373216"/>
            <a:ext cx="1512168" cy="648072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3768" y="2132856"/>
            <a:ext cx="4320480" cy="47705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500" dirty="0" smtClean="0"/>
              <a:t>Выдел из комплекса</a:t>
            </a:r>
            <a:endParaRPr lang="ru-RU" sz="25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2928934"/>
            <a:ext cx="8423796" cy="369331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В технический план включается:</a:t>
            </a:r>
          </a:p>
          <a:p>
            <a:endParaRPr lang="ru-RU" dirty="0" smtClean="0"/>
          </a:p>
          <a:p>
            <a:pPr>
              <a:buFont typeface="Wingdings" pitchFamily="2" charset="2"/>
              <a:buChar char="§"/>
            </a:pPr>
            <a:r>
              <a:rPr lang="ru-RU" dirty="0" smtClean="0"/>
              <a:t>Решение </a:t>
            </a:r>
            <a:r>
              <a:rPr lang="ru-RU" dirty="0" smtClean="0"/>
              <a:t>собственника о выделе (разделе) объекта недвижимости из ПТК</a:t>
            </a:r>
          </a:p>
          <a:p>
            <a:pPr>
              <a:buFont typeface="Wingdings" pitchFamily="2" charset="2"/>
              <a:buChar char="§"/>
            </a:pPr>
            <a:endParaRPr lang="ru-RU" dirty="0" smtClean="0"/>
          </a:p>
          <a:p>
            <a:pPr>
              <a:buFont typeface="Wingdings" pitchFamily="2" charset="2"/>
              <a:buChar char="§"/>
            </a:pPr>
            <a:r>
              <a:rPr lang="ru-RU" dirty="0" smtClean="0"/>
              <a:t>Письменное подтверждение, что в результате такого выдела (раздела) образуемый объект недвижимости сохраняет свое назначение и образуется не в результате реконструкции </a:t>
            </a:r>
            <a:endParaRPr lang="ru-RU" dirty="0" smtClean="0"/>
          </a:p>
          <a:p>
            <a:pPr>
              <a:buFont typeface="Wingdings" pitchFamily="2" charset="2"/>
              <a:buChar char="§"/>
            </a:pPr>
            <a:endParaRPr lang="ru-RU" dirty="0" smtClean="0"/>
          </a:p>
          <a:p>
            <a:pPr>
              <a:buFont typeface="Wingdings" pitchFamily="2" charset="2"/>
              <a:buChar char="§"/>
            </a:pPr>
            <a:r>
              <a:rPr lang="ru-RU" dirty="0" smtClean="0"/>
              <a:t>В разделе «Заключение кадастрового инженера» должны быть указаны измененные сведения об исходном ПТК (например, об изменении значения основной характеристики, наименования, состава ПТК и т.д.)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28596" y="142853"/>
            <a:ext cx="8358246" cy="258532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 smtClean="0"/>
              <a:t>В соответствии с письмами  </a:t>
            </a:r>
            <a:r>
              <a:rPr lang="ru-RU" dirty="0" smtClean="0"/>
              <a:t>Минэкономразвития России </a:t>
            </a:r>
            <a:endParaRPr lang="ru-RU" dirty="0" smtClean="0"/>
          </a:p>
          <a:p>
            <a:pPr algn="ctr">
              <a:lnSpc>
                <a:spcPct val="150000"/>
              </a:lnSpc>
            </a:pPr>
            <a:r>
              <a:rPr lang="ru-RU" dirty="0" smtClean="0"/>
              <a:t>от </a:t>
            </a:r>
            <a:r>
              <a:rPr lang="ru-RU" dirty="0" smtClean="0"/>
              <a:t>19.06.2014 №Д23и-2128; </a:t>
            </a:r>
            <a:r>
              <a:rPr lang="ru-RU" dirty="0" smtClean="0"/>
              <a:t>        от </a:t>
            </a:r>
            <a:r>
              <a:rPr lang="ru-RU" dirty="0" smtClean="0"/>
              <a:t>27.12.2017 №</a:t>
            </a:r>
            <a:r>
              <a:rPr lang="ru-RU" dirty="0" smtClean="0"/>
              <a:t>Д23и-7434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Порядок </a:t>
            </a:r>
            <a:r>
              <a:rPr lang="ru-RU" dirty="0" smtClean="0"/>
              <a:t>образования путем выдела объекта из ПТК </a:t>
            </a:r>
            <a:r>
              <a:rPr lang="ru-RU" dirty="0" smtClean="0"/>
              <a:t>применяется по аналогии положений законодательства, регламентирующих порядок  образования путем выдела земельных участков, при котором преобразуемый земельный участок сохраняется в измененных границах </a:t>
            </a:r>
            <a:endParaRPr lang="ru-RU" dirty="0"/>
          </a:p>
        </p:txBody>
      </p:sp>
      <p:sp>
        <p:nvSpPr>
          <p:cNvPr id="4" name="Стрелка вниз 3"/>
          <p:cNvSpPr/>
          <p:nvPr/>
        </p:nvSpPr>
        <p:spPr>
          <a:xfrm>
            <a:off x="4000496" y="2500306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428596" y="1071546"/>
            <a:ext cx="8143932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500034" y="3571876"/>
            <a:ext cx="3143272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5786" y="1571612"/>
            <a:ext cx="7909206" cy="397031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Ошибки, допускаемые при подготовке технического плана при выделе объекта недвижимости </a:t>
            </a:r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>
              <a:buFont typeface="Wingdings" pitchFamily="2" charset="2"/>
              <a:buChar char="§"/>
            </a:pPr>
            <a:r>
              <a:rPr lang="ru-RU" dirty="0" smtClean="0"/>
              <a:t>Подготавливается технический план для постановки на государственный кадастровый учет сооружения (здания) без указания сведений об исходном объекте недвижимости</a:t>
            </a:r>
          </a:p>
          <a:p>
            <a:pPr>
              <a:buFont typeface="Wingdings" pitchFamily="2" charset="2"/>
              <a:buChar char="§"/>
            </a:pPr>
            <a:endParaRPr lang="ru-RU" dirty="0" smtClean="0"/>
          </a:p>
          <a:p>
            <a:pPr>
              <a:buFont typeface="Wingdings" pitchFamily="2" charset="2"/>
              <a:buChar char="§"/>
            </a:pPr>
            <a:r>
              <a:rPr lang="ru-RU" dirty="0" smtClean="0"/>
              <a:t>Не указывается способ образования объекте недвижимости</a:t>
            </a:r>
          </a:p>
          <a:p>
            <a:pPr>
              <a:buFont typeface="Wingdings" pitchFamily="2" charset="2"/>
              <a:buChar char="§"/>
            </a:pPr>
            <a:endParaRPr lang="ru-RU" dirty="0" smtClean="0"/>
          </a:p>
          <a:p>
            <a:pPr>
              <a:buFont typeface="Wingdings" pitchFamily="2" charset="2"/>
              <a:buChar char="§"/>
            </a:pPr>
            <a:r>
              <a:rPr lang="ru-RU" dirty="0" smtClean="0"/>
              <a:t>Не указываются измененные </a:t>
            </a:r>
            <a:r>
              <a:rPr lang="ru-RU" dirty="0" smtClean="0"/>
              <a:t>сведения об исходном </a:t>
            </a:r>
            <a:r>
              <a:rPr lang="ru-RU" dirty="0" smtClean="0"/>
              <a:t>объекте недвижимости</a:t>
            </a:r>
          </a:p>
          <a:p>
            <a:endParaRPr lang="ru-RU" dirty="0" smtClean="0"/>
          </a:p>
          <a:p>
            <a:r>
              <a:rPr lang="ru-RU" dirty="0" smtClean="0"/>
              <a:t>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14478" y="285728"/>
            <a:ext cx="12446706" cy="697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вал 4"/>
          <p:cNvSpPr/>
          <p:nvPr/>
        </p:nvSpPr>
        <p:spPr>
          <a:xfrm>
            <a:off x="7812360" y="3573016"/>
            <a:ext cx="914400" cy="6263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23528" y="3212976"/>
            <a:ext cx="1224136" cy="5760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395536" y="3789040"/>
            <a:ext cx="1152128" cy="6263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80928" y="-963488"/>
            <a:ext cx="17571477" cy="98502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143108" y="0"/>
            <a:ext cx="46076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исходный объект недвижимости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27:17:0000000:1508 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000560" y="-1500222"/>
            <a:ext cx="17979266" cy="1007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179512" y="1628800"/>
            <a:ext cx="68407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643042" y="0"/>
            <a:ext cx="46076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исходный объект недвижимости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27:17:0000000:1508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786578" y="2357430"/>
            <a:ext cx="1928826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916832"/>
            <a:ext cx="8712968" cy="461664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/>
              <a:t> В случае образования двух и более объектов недвижимости в результате:</a:t>
            </a:r>
          </a:p>
          <a:p>
            <a:endParaRPr lang="ru-RU" sz="1500" dirty="0" smtClean="0"/>
          </a:p>
          <a:p>
            <a:pPr>
              <a:buFontTx/>
              <a:buChar char="-"/>
            </a:pPr>
            <a:r>
              <a:rPr lang="ru-RU" sz="2400" dirty="0" smtClean="0"/>
              <a:t>раздела объекта недвижимости</a:t>
            </a:r>
          </a:p>
          <a:p>
            <a:pPr>
              <a:buFontTx/>
              <a:buChar char="-"/>
            </a:pPr>
            <a:r>
              <a:rPr lang="ru-RU" sz="2400" dirty="0" smtClean="0"/>
              <a:t> объединения объектов недвижимости,</a:t>
            </a:r>
          </a:p>
          <a:p>
            <a:pPr>
              <a:buFontTx/>
              <a:buChar char="-"/>
            </a:pPr>
            <a:r>
              <a:rPr lang="ru-RU" sz="2400" dirty="0" smtClean="0"/>
              <a:t> перепланировки помещений,</a:t>
            </a:r>
          </a:p>
          <a:p>
            <a:pPr>
              <a:buFontTx/>
              <a:buChar char="-"/>
            </a:pPr>
            <a:r>
              <a:rPr lang="ru-RU" sz="2400" dirty="0" smtClean="0"/>
              <a:t> изменения границ между смежными помещениями в результате перепланировки или изменения границ смежных </a:t>
            </a:r>
            <a:r>
              <a:rPr lang="ru-RU" sz="2400" dirty="0" err="1" smtClean="0"/>
              <a:t>машино-мест</a:t>
            </a:r>
            <a:r>
              <a:rPr lang="ru-RU" sz="2400" dirty="0" smtClean="0"/>
              <a:t> </a:t>
            </a:r>
          </a:p>
          <a:p>
            <a:pPr>
              <a:buFontTx/>
              <a:buChar char="-"/>
            </a:pPr>
            <a:endParaRPr lang="ru-RU" sz="1500" dirty="0" smtClean="0"/>
          </a:p>
          <a:p>
            <a:r>
              <a:rPr lang="ru-RU" sz="2400" b="1" dirty="0" smtClean="0"/>
              <a:t>государственный кадастровый учет и государственная регистрация прав осуществляются одновременно в отношении всех образуемых объектов недвижимости.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0"/>
            <a:ext cx="8640960" cy="15696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 ч.1 Ст.41 N218-ФЗ</a:t>
            </a:r>
          </a:p>
          <a:p>
            <a:pPr algn="ctr"/>
            <a:r>
              <a:rPr lang="ru-RU" sz="2400" b="1" dirty="0" smtClean="0"/>
              <a:t>особенности осуществления государственного кадастрового учета и государственной регистрации прав при образовании объекта недвижимости</a:t>
            </a:r>
            <a:endParaRPr lang="ru-RU" sz="2400" b="1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072526" y="-2716832"/>
            <a:ext cx="17080104" cy="9574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357422" y="642918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Запись об изменении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072198" y="1571612"/>
            <a:ext cx="2071702" cy="57150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214546" y="500042"/>
            <a:ext cx="2643206" cy="6429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704" y="2060848"/>
            <a:ext cx="5800499" cy="47705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500" dirty="0" smtClean="0"/>
              <a:t>Раздел квартиры на 3 жилых помещения</a:t>
            </a:r>
            <a:endParaRPr lang="ru-RU" sz="2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ASHMA~1.FGU\AppData\Local\Temp\Rar$DI01.030\c60a7d3d-c78f-4b21-afc8-29cc09de0a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00808" y="0"/>
            <a:ext cx="12899317" cy="911763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971600" y="4077072"/>
            <a:ext cx="4896544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 smtClean="0"/>
              <a:t>682610 Хабаровский край, Амурский р-н, </a:t>
            </a:r>
            <a:r>
              <a:rPr lang="ru-RU" sz="2000" b="1" dirty="0" err="1" smtClean="0"/>
              <a:t>рп</a:t>
            </a:r>
            <a:r>
              <a:rPr lang="ru-RU" sz="2000" b="1" dirty="0" smtClean="0"/>
              <a:t> </a:t>
            </a:r>
            <a:r>
              <a:rPr lang="ru-RU" sz="2000" b="1" dirty="0" err="1" smtClean="0"/>
              <a:t>Эльбан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мкр</a:t>
            </a:r>
            <a:r>
              <a:rPr lang="ru-RU" sz="2000" b="1" dirty="0" smtClean="0"/>
              <a:t> 2-й, д. 11, кв. 11</a:t>
            </a:r>
            <a:endParaRPr lang="ru-RU" sz="2000" b="1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ASHMA~1.FGU\AppData\Local\Temp\Rar$DI04.474\867b43ba-475e-44fa-a517-8a3849ef4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17032" y="0"/>
            <a:ext cx="14963196" cy="1057644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11560" y="4653136"/>
            <a:ext cx="4896544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 smtClean="0"/>
              <a:t>682610 Хабаровский край, Амурский р-н, </a:t>
            </a:r>
            <a:r>
              <a:rPr lang="ru-RU" sz="2000" b="1" dirty="0" err="1" smtClean="0"/>
              <a:t>рп</a:t>
            </a:r>
            <a:r>
              <a:rPr lang="ru-RU" sz="2000" b="1" dirty="0" smtClean="0"/>
              <a:t> </a:t>
            </a:r>
            <a:r>
              <a:rPr lang="ru-RU" sz="2000" b="1" dirty="0" err="1" smtClean="0"/>
              <a:t>Эльбан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мкр</a:t>
            </a:r>
            <a:r>
              <a:rPr lang="ru-RU" sz="2000" b="1" dirty="0" smtClean="0"/>
              <a:t> 2-й, д. 11, кв. 12</a:t>
            </a:r>
            <a:endParaRPr lang="ru-RU" sz="2000" b="1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BASHMA~1.FGU\AppData\Local\Temp\Rar$DI10.041\067585a5-485d-41fb-98fa-87a06af0bf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73216" y="-819472"/>
            <a:ext cx="16796937" cy="1187258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83568" y="4509120"/>
            <a:ext cx="4896544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 smtClean="0"/>
              <a:t>682610 Хабаровский край, Амурский р-н, </a:t>
            </a:r>
            <a:r>
              <a:rPr lang="ru-RU" sz="2000" b="1" dirty="0" err="1" smtClean="0"/>
              <a:t>рп</a:t>
            </a:r>
            <a:r>
              <a:rPr lang="ru-RU" sz="2000" b="1" dirty="0" smtClean="0"/>
              <a:t> </a:t>
            </a:r>
            <a:r>
              <a:rPr lang="ru-RU" sz="2000" b="1" dirty="0" err="1" smtClean="0"/>
              <a:t>Эльбан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мкр</a:t>
            </a:r>
            <a:r>
              <a:rPr lang="ru-RU" sz="2000" b="1" dirty="0" smtClean="0"/>
              <a:t> 2-й, д. 11, кв. 7</a:t>
            </a:r>
            <a:endParaRPr lang="ru-RU" sz="2000" b="1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00692" y="-2571792"/>
            <a:ext cx="15904822" cy="997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-714412" y="2857496"/>
            <a:ext cx="3960440" cy="1446550"/>
          </a:xfrm>
          <a:prstGeom prst="rect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27:01:0000005:3379</a:t>
            </a:r>
          </a:p>
          <a:p>
            <a:pPr algn="ctr"/>
            <a:r>
              <a:rPr lang="ru-RU" sz="2400" b="1" dirty="0" smtClean="0"/>
              <a:t> </a:t>
            </a:r>
          </a:p>
          <a:p>
            <a:pPr algn="ctr"/>
            <a:r>
              <a:rPr lang="ru-RU" sz="2000" b="1" dirty="0" smtClean="0"/>
              <a:t>Амурский р-н, </a:t>
            </a:r>
            <a:r>
              <a:rPr lang="ru-RU" sz="2000" b="1" dirty="0" err="1" smtClean="0"/>
              <a:t>рп</a:t>
            </a:r>
            <a:r>
              <a:rPr lang="ru-RU" sz="2000" b="1" dirty="0" smtClean="0"/>
              <a:t> </a:t>
            </a:r>
            <a:r>
              <a:rPr lang="ru-RU" sz="2000" b="1" dirty="0" err="1" smtClean="0"/>
              <a:t>Эльбан</a:t>
            </a:r>
            <a:r>
              <a:rPr lang="ru-RU" sz="2000" b="1" dirty="0" smtClean="0"/>
              <a:t>, </a:t>
            </a:r>
          </a:p>
          <a:p>
            <a:pPr algn="ctr"/>
            <a:r>
              <a:rPr lang="ru-RU" sz="2000" b="1" dirty="0" err="1" smtClean="0"/>
              <a:t>мкр</a:t>
            </a:r>
            <a:r>
              <a:rPr lang="ru-RU" sz="2000" b="1" dirty="0" smtClean="0"/>
              <a:t> 2-й, д. 11, кв. 7</a:t>
            </a:r>
            <a:endParaRPr lang="ru-RU" sz="2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072066" y="0"/>
            <a:ext cx="4429156" cy="255454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2000" dirty="0" smtClean="0"/>
              <a:t>фрагмент Технического плана помещения</a:t>
            </a:r>
          </a:p>
          <a:p>
            <a:pPr algn="ctr"/>
            <a:endParaRPr lang="ru-RU" sz="2000" dirty="0" smtClean="0"/>
          </a:p>
          <a:p>
            <a:r>
              <a:rPr lang="ru-RU" sz="2000" dirty="0" smtClean="0"/>
              <a:t>&lt;</a:t>
            </a:r>
            <a:r>
              <a:rPr lang="ru-RU" sz="2000" dirty="0" err="1" smtClean="0"/>
              <a:t>Reason</a:t>
            </a:r>
            <a:r>
              <a:rPr lang="ru-RU" sz="2000" dirty="0" smtClean="0"/>
              <a:t>&gt;….</a:t>
            </a:r>
            <a:r>
              <a:rPr lang="ru-RU" sz="2000" b="1" dirty="0" smtClean="0"/>
              <a:t>образование </a:t>
            </a:r>
            <a:r>
              <a:rPr lang="ru-RU" sz="2000" b="1" dirty="0" smtClean="0"/>
              <a:t>помещений (квартир) в результате раздела жилого помещения с кадастровым номером </a:t>
            </a:r>
            <a:r>
              <a:rPr lang="ru-RU" sz="2000" b="1" dirty="0" smtClean="0">
                <a:solidFill>
                  <a:srgbClr val="FF0000"/>
                </a:solidFill>
              </a:rPr>
              <a:t>27:01:0000005:3271</a:t>
            </a:r>
            <a:r>
              <a:rPr lang="ru-RU" sz="2000" b="1" dirty="0" smtClean="0"/>
              <a:t>, расположенного по </a:t>
            </a:r>
            <a:r>
              <a:rPr lang="ru-RU" sz="2000" b="1" dirty="0" smtClean="0"/>
              <a:t>адресу…</a:t>
            </a:r>
            <a:r>
              <a:rPr lang="ru-RU" sz="2000" dirty="0" err="1" smtClean="0"/>
              <a:t>Reason</a:t>
            </a:r>
            <a:r>
              <a:rPr lang="ru-RU" sz="2000" dirty="0" smtClean="0"/>
              <a:t>&gt; </a:t>
            </a:r>
            <a:endParaRPr lang="ru-RU" sz="20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2060848"/>
            <a:ext cx="7126951" cy="86177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500" dirty="0" smtClean="0"/>
              <a:t>В техническом плане не указан земельный участок</a:t>
            </a:r>
          </a:p>
          <a:p>
            <a:pPr algn="ctr"/>
            <a:r>
              <a:rPr lang="ru-RU" sz="2500" dirty="0" smtClean="0"/>
              <a:t> на котором расположено здание</a:t>
            </a:r>
            <a:endParaRPr lang="ru-RU" sz="25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581128" y="-1683568"/>
            <a:ext cx="18486362" cy="10363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5004048" y="2060848"/>
            <a:ext cx="2376264" cy="79208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60223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548680"/>
            <a:ext cx="8280920" cy="563231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/>
              <a:t>ст.40 №218-ФЗ</a:t>
            </a:r>
          </a:p>
          <a:p>
            <a:pPr>
              <a:lnSpc>
                <a:spcPct val="150000"/>
              </a:lnSpc>
            </a:pPr>
            <a:r>
              <a:rPr lang="ru-RU" sz="2400" dirty="0" smtClean="0"/>
              <a:t>Государственный кадастровый учет и государственная регистрация прав на созданные здание, сооружение, на объект незавершенного строительства </a:t>
            </a:r>
            <a:r>
              <a:rPr lang="ru-RU" sz="2400" u="sng" dirty="0" smtClean="0"/>
              <a:t>в случае, если в ЕГРН не зарегистрировано право заявителя на земельный участок</a:t>
            </a:r>
            <a:r>
              <a:rPr lang="ru-RU" sz="2400" dirty="0" smtClean="0"/>
              <a:t>, на котором расположены такие здание, сооружение, объект незавершенного строительства, </a:t>
            </a:r>
            <a:r>
              <a:rPr lang="ru-RU" sz="2400" b="1" dirty="0" smtClean="0"/>
              <a:t>осуществляются одновременно с государственным кадастровым учетом и (или) государственной регистрацией права заявителя на такой земельный участок</a:t>
            </a:r>
            <a:endParaRPr lang="ru-RU" sz="24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0"/>
            <a:ext cx="8640960" cy="15696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 ч.3 Ст.41 N218-ФЗ</a:t>
            </a:r>
          </a:p>
          <a:p>
            <a:pPr algn="ctr"/>
            <a:r>
              <a:rPr lang="ru-RU" sz="2400" b="1" dirty="0" smtClean="0"/>
              <a:t>особенности осуществления государственного кадастрового учета и государственной регистрации прав при образовании объекта недвижимости</a:t>
            </a:r>
            <a:endParaRPr lang="ru-RU" sz="2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2276872"/>
            <a:ext cx="8640960" cy="335906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/>
              <a:t>Снятие с государственного кадастрового учета и государственная регистрация прекращения прав на исходные объекты недвижимости осуществляются одновременно с государственным кадастровым учетом и государственной регистрацией прав на все объекты недвижимости, образованные из таких объектов недвижимости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1988840"/>
            <a:ext cx="5584221" cy="86177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500" dirty="0" smtClean="0"/>
              <a:t>Кадастровый учет и регистрация права </a:t>
            </a:r>
          </a:p>
          <a:p>
            <a:r>
              <a:rPr lang="ru-RU" sz="2500" dirty="0" smtClean="0"/>
              <a:t>на объект ИЖС или садовый дом</a:t>
            </a:r>
            <a:endParaRPr lang="ru-RU" sz="25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539552" y="774526"/>
            <a:ext cx="8352928" cy="5632311"/>
          </a:xfrm>
          <a:prstGeom prst="rect">
            <a:avLst/>
          </a:prstGeom>
          <a:ln>
            <a:noFil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11.1. Технический план объекта ИЖС или садового дома подготавливается на основании:</a:t>
            </a:r>
          </a:p>
          <a:p>
            <a:pPr marR="0" lvl="0" indent="71913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Декларации об объекте недвижимости</a:t>
            </a:r>
          </a:p>
          <a:p>
            <a:pPr marR="0" lvl="0" indent="71913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Уведомления застройщика о планируемом строительстве (реконструкции)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объекта ИЖС (садового дома);</a:t>
            </a:r>
          </a:p>
          <a:p>
            <a:pPr marR="0" lvl="0" indent="71913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Уведомление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 соответствии указанных в уведомлении о планируемом строительстве (реконструкции) объекта ИЖС (садового дома) требованиям законодательства</a:t>
            </a:r>
          </a:p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Указанные </a:t>
            </a: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екларация, Уведомления прилагаются к техническому плану объекта ИЖС (садового дома) и </a:t>
            </a: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являются его неотъемлемой частью</a:t>
            </a:r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539552" y="2060848"/>
            <a:ext cx="504056" cy="2880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>
            <a:off x="539552" y="1700808"/>
            <a:ext cx="504056" cy="2880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>
            <a:off x="539552" y="3140968"/>
            <a:ext cx="504056" cy="2880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11560" y="0"/>
            <a:ext cx="6083460" cy="49244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600" dirty="0" smtClean="0"/>
              <a:t>Статья </a:t>
            </a:r>
            <a:r>
              <a:rPr lang="ru-RU" sz="2600" dirty="0" smtClean="0"/>
              <a:t>24 Федерального закона №218-ФЗ</a:t>
            </a:r>
            <a:endParaRPr lang="ru-RU" sz="2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1772816"/>
            <a:ext cx="7848872" cy="124649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500" dirty="0" smtClean="0"/>
              <a:t>Сведения об объекте недвижимости, указанные в техническом плане, противоречат сведениям, содержащимся в ЕГРН о таком объекте</a:t>
            </a:r>
            <a:endParaRPr lang="ru-RU" sz="250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6592" y="-4203848"/>
            <a:ext cx="19006881" cy="10654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вал 4"/>
          <p:cNvSpPr/>
          <p:nvPr/>
        </p:nvSpPr>
        <p:spPr>
          <a:xfrm>
            <a:off x="-540568" y="2060848"/>
            <a:ext cx="8424936" cy="12241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77072" y="-3699792"/>
            <a:ext cx="18107718" cy="1015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1475656" y="0"/>
            <a:ext cx="8424936" cy="12241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3728" y="2132856"/>
            <a:ext cx="5297156" cy="47705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500" dirty="0" smtClean="0"/>
              <a:t>Контур здания выходит за границу ЗУ</a:t>
            </a:r>
            <a:endParaRPr lang="ru-RU" sz="250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2616" y="-459432"/>
            <a:ext cx="11233247" cy="7704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7452320" y="548680"/>
            <a:ext cx="1296144" cy="93610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4427984" y="2708920"/>
            <a:ext cx="1296144" cy="93610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267090" y="3068960"/>
            <a:ext cx="22669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/>
              <a:t>Здание</a:t>
            </a:r>
          </a:p>
          <a:p>
            <a:pPr algn="ctr"/>
            <a:r>
              <a:rPr lang="ru-RU" sz="2000" dirty="0" smtClean="0"/>
              <a:t> 27:23:0041236:108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472932" y="4005064"/>
            <a:ext cx="23048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/>
              <a:t>Земельный участок</a:t>
            </a:r>
          </a:p>
          <a:p>
            <a:pPr algn="ctr"/>
            <a:r>
              <a:rPr lang="ru-RU" sz="2000" dirty="0" smtClean="0"/>
              <a:t> 27:23:0040913:2</a:t>
            </a:r>
            <a:endParaRPr lang="ru-RU" sz="2000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835696" y="4437112"/>
            <a:ext cx="12596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0" y="4653136"/>
            <a:ext cx="12596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979712" y="5733256"/>
            <a:ext cx="1008112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0" y="5805264"/>
            <a:ext cx="1008112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36912" y="-2043608"/>
            <a:ext cx="14977664" cy="9865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8640" y="-1827584"/>
            <a:ext cx="12281990" cy="8050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 rot="20035617">
            <a:off x="646342" y="4024651"/>
            <a:ext cx="1944216" cy="93610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 rot="20035617">
            <a:off x="5974935" y="136220"/>
            <a:ext cx="1944216" cy="93610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3095" y="1772816"/>
            <a:ext cx="8251618" cy="86177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500" dirty="0" smtClean="0"/>
              <a:t>Постановка на кадастровый учет объектов недвижимости, </a:t>
            </a:r>
          </a:p>
          <a:p>
            <a:pPr algn="ctr"/>
            <a:r>
              <a:rPr lang="ru-RU" sz="2500" dirty="0" smtClean="0"/>
              <a:t>расположенных на земельных участках в ЗОУИТ</a:t>
            </a:r>
            <a:endParaRPr lang="ru-RU" sz="25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23528" y="1487580"/>
          <a:ext cx="8640960" cy="5256584"/>
        </p:xfrm>
        <a:graphic>
          <a:graphicData uri="http://schemas.openxmlformats.org/drawingml/2006/table">
            <a:tbl>
              <a:tblPr/>
              <a:tblGrid>
                <a:gridCol w="1421997"/>
                <a:gridCol w="2527994"/>
                <a:gridCol w="1102773"/>
                <a:gridCol w="1391341"/>
                <a:gridCol w="2196855"/>
              </a:tblGrid>
              <a:tr h="622664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dMethodFormation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Способ образования </a:t>
                      </a:r>
                      <a:r>
                        <a:rPr lang="ru-RU" sz="2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объекта</a:t>
                      </a:r>
                    </a:p>
                    <a:p>
                      <a:pPr algn="l" fontAlgn="b"/>
                      <a:endParaRPr lang="ru-RU" sz="15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980" marR="4980" marT="4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6429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name</a:t>
                      </a:r>
                    </a:p>
                  </a:txBody>
                  <a:tcPr marL="4980" marR="4980" marT="498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ns1:documentation</a:t>
                      </a:r>
                    </a:p>
                  </a:txBody>
                  <a:tcPr marL="4980" marR="4980" marT="498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base</a:t>
                      </a:r>
                    </a:p>
                  </a:txBody>
                  <a:tcPr marL="4980" marR="4980" marT="498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value</a:t>
                      </a:r>
                    </a:p>
                  </a:txBody>
                  <a:tcPr marL="4980" marR="4980" marT="498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ns1:documentation2</a:t>
                      </a:r>
                    </a:p>
                  </a:txBody>
                  <a:tcPr marL="4980" marR="4980" marT="498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13232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dMethodFormation</a:t>
                      </a:r>
                    </a:p>
                  </a:txBody>
                  <a:tcPr marL="4980" marR="4980" marT="498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Способы образования </a:t>
                      </a:r>
                      <a:r>
                        <a:rPr lang="ru-RU" sz="2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ОКС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980" marR="4980" marT="498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xs:string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980" marR="4980" marT="498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4980" marR="4980" marT="498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Раздел</a:t>
                      </a:r>
                    </a:p>
                  </a:txBody>
                  <a:tcPr marL="4980" marR="4980" marT="498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13232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dMethodFormation</a:t>
                      </a:r>
                    </a:p>
                  </a:txBody>
                  <a:tcPr marL="4980" marR="4980" marT="498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Способы образования </a:t>
                      </a:r>
                      <a:r>
                        <a:rPr lang="ru-RU" sz="2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ОКС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980" marR="4980" marT="498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xs:string</a:t>
                      </a:r>
                    </a:p>
                  </a:txBody>
                  <a:tcPr marL="4980" marR="4980" marT="498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4980" marR="4980" marT="498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Выдел</a:t>
                      </a:r>
                    </a:p>
                  </a:txBody>
                  <a:tcPr marL="4980" marR="4980" marT="498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13232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dMethodFormation</a:t>
                      </a:r>
                    </a:p>
                  </a:txBody>
                  <a:tcPr marL="4980" marR="4980" marT="498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Способы образования </a:t>
                      </a:r>
                      <a:r>
                        <a:rPr lang="ru-RU" sz="2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ОКС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980" marR="4980" marT="498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xs:string</a:t>
                      </a:r>
                    </a:p>
                  </a:txBody>
                  <a:tcPr marL="4980" marR="4980" marT="498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4980" marR="4980" marT="498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Иное</a:t>
                      </a:r>
                    </a:p>
                  </a:txBody>
                  <a:tcPr marL="4980" marR="4980" marT="498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0"/>
            <a:ext cx="91440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/>
              <a:t>Приказ Росреестра от 25.06.2015 №П/338 </a:t>
            </a:r>
            <a:r>
              <a:rPr lang="ru-RU" sz="1900" b="1" dirty="0" smtClean="0"/>
              <a:t>«Об организации работ по размещению на официальном сайте Росреестра в информационно-телекоммуникационной сети «Интернет» </a:t>
            </a:r>
            <a:r>
              <a:rPr lang="en-US" sz="1900" b="1" dirty="0" smtClean="0"/>
              <a:t>XML-</a:t>
            </a:r>
            <a:r>
              <a:rPr lang="ru-RU" sz="1900" b="1" dirty="0" smtClean="0"/>
              <a:t>схем …..в виде технического плана здания, сооружения, в форме электронных документов» </a:t>
            </a:r>
            <a:endParaRPr lang="ru-RU" sz="1900" b="1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51920" y="263691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Пример 1</a:t>
            </a:r>
            <a:endParaRPr lang="ru-RU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733256" y="-5353744"/>
            <a:ext cx="21783970" cy="1221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251520" y="2420888"/>
            <a:ext cx="5976664" cy="187220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12976" y="-2617440"/>
            <a:ext cx="16902803" cy="9475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5436096" y="2636912"/>
            <a:ext cx="936104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419872" y="4653136"/>
            <a:ext cx="52565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«Охранная зона ВЛ-110 кВ ХТЭЦ-3 до ПС Водозабор № 2»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492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7956376" y="3645024"/>
            <a:ext cx="118762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148064" y="5301208"/>
            <a:ext cx="47525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«Охранная зона ВЛ-110 кВ ХТЭЦ-3 до ПС Водозабор № 2»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79912" y="2492896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Пример 2</a:t>
            </a:r>
            <a:endParaRPr lang="ru-RU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509120" y="-2835696"/>
            <a:ext cx="17593911" cy="9862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220072" y="4005064"/>
            <a:ext cx="208823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ненежи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143504" y="3929066"/>
            <a:ext cx="1058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нежилое</a:t>
            </a:r>
            <a:endParaRPr lang="ru-RU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73113" y="-2619672"/>
            <a:ext cx="17722363" cy="9934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88840" y="-1251520"/>
            <a:ext cx="17337008" cy="9718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4355976" y="2204864"/>
            <a:ext cx="1296144" cy="5040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293096" y="-2763688"/>
            <a:ext cx="17979266" cy="1007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394692"/>
            <a:ext cx="8424936" cy="5509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buBlip>
                <a:blip r:embed="rId2"/>
              </a:buBlip>
            </a:pPr>
            <a:r>
              <a:rPr lang="ru-RU" sz="2200" dirty="0" smtClean="0"/>
              <a:t>Здание формируется на земельном участке в пределах территориальной зоны 27:22-6.17 «Зона с особыми условиями использования территории».</a:t>
            </a:r>
          </a:p>
          <a:p>
            <a:r>
              <a:rPr lang="ru-RU" sz="2200" dirty="0" smtClean="0"/>
              <a:t>Согласно п.10 </a:t>
            </a:r>
            <a:r>
              <a:rPr lang="ru-RU" sz="2200" dirty="0" err="1" smtClean="0"/>
              <a:t>ч.III</a:t>
            </a:r>
            <a:r>
              <a:rPr lang="ru-RU" sz="2200" dirty="0" smtClean="0"/>
              <a:t> постановления Правительства РФ от 24.02.2009 г. №160 «О ПОРЯДКЕ УСТАНОВЛЕНИЯ ОХРАННЫХ ЗОН ОБЪЕКТОВ ЭЛЕКТРОСЕТЕВОГО ХОЗЯЙСТВА И ОСОБЫХ УСЛОВИЙ ИСПОЛЬЗОВАНИЯ ЗЕМЕЛЬНЫХ УЧАСТКОВ, РАСПОЛОЖЕННЫХ В ГРАНИЦАХ ТАКИХ ЗОН</a:t>
            </a:r>
          </a:p>
          <a:p>
            <a:pPr>
              <a:buBlip>
                <a:blip r:embed="rId2"/>
              </a:buBlip>
            </a:pPr>
            <a:endParaRPr lang="ru-RU" sz="2200" dirty="0" smtClean="0"/>
          </a:p>
          <a:p>
            <a:pPr>
              <a:buBlip>
                <a:blip r:embed="rId2"/>
              </a:buBlip>
            </a:pPr>
            <a:r>
              <a:rPr lang="ru-RU" sz="2200" dirty="0" smtClean="0"/>
              <a:t>Представленный технический план подготовлен на основании Декларации об объекте недвижимости.</a:t>
            </a:r>
          </a:p>
          <a:p>
            <a:r>
              <a:rPr lang="ru-RU" sz="2200" dirty="0" smtClean="0"/>
              <a:t>В данном случае в техническом плане отсутствует документ выданный уполномоченным органом, подтверждающий, что согласно ч.17 ст.51 </a:t>
            </a:r>
            <a:r>
              <a:rPr lang="ru-RU" sz="2200" dirty="0" err="1" smtClean="0"/>
              <a:t>ГрК</a:t>
            </a:r>
            <a:r>
              <a:rPr lang="ru-RU" sz="2200" dirty="0" smtClean="0"/>
              <a:t> РФ не требуется выдача разрешения на строительство и соответственно разрешения на ввод в эксплуатацию указанного здания.</a:t>
            </a:r>
            <a:endParaRPr lang="ru-RU" sz="2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0"/>
            <a:ext cx="8640960" cy="15696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 ч.8 Ст.41 N218-ФЗ</a:t>
            </a:r>
          </a:p>
          <a:p>
            <a:pPr algn="ctr"/>
            <a:r>
              <a:rPr lang="ru-RU" sz="2400" b="1" dirty="0" smtClean="0"/>
              <a:t>особенности осуществления государственного кадастрового учета и государственной регистрации прав при образовании объекта недвижимости</a:t>
            </a:r>
            <a:endParaRPr lang="ru-RU" sz="2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772816"/>
            <a:ext cx="8640960" cy="486287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/>
            <a:r>
              <a:rPr lang="ru-RU" sz="2000" dirty="0" smtClean="0"/>
              <a:t>Основаниями для осуществления государственного кадастрового учета и государственной регистрации прав на образуемые объекты недвижимости соответственно являются:</a:t>
            </a:r>
          </a:p>
          <a:p>
            <a:pPr marL="342900" indent="-342900">
              <a:buAutoNum type="arabicParenR"/>
            </a:pPr>
            <a:endParaRPr lang="ru-RU" sz="2000" dirty="0" smtClean="0"/>
          </a:p>
          <a:p>
            <a:pPr marL="342900" indent="-342900">
              <a:buAutoNum type="arabicParenR"/>
            </a:pPr>
            <a:r>
              <a:rPr lang="ru-RU" sz="2000" dirty="0" smtClean="0"/>
              <a:t>соглашение об образовании общей долевой или общей совместной собственности - при объединении объектов недвижимости, находящихся в собственности разных лиц;</a:t>
            </a:r>
          </a:p>
          <a:p>
            <a:pPr marL="342900" indent="-342900"/>
            <a:r>
              <a:rPr lang="ru-RU" sz="2000" dirty="0" smtClean="0"/>
              <a:t> </a:t>
            </a:r>
          </a:p>
          <a:p>
            <a:pPr marL="342900" indent="-342900"/>
            <a:r>
              <a:rPr lang="ru-RU" sz="2000" dirty="0" smtClean="0"/>
              <a:t>2) соглашение о разделе объекта недвижимости - при разделе объекта недвижимости, находящегося в общей собственности нескольких лиц;</a:t>
            </a:r>
          </a:p>
          <a:p>
            <a:pPr marL="342900" indent="-342900"/>
            <a:endParaRPr lang="ru-RU" sz="1000" dirty="0" smtClean="0"/>
          </a:p>
          <a:p>
            <a:pPr marL="342900" indent="-342900"/>
            <a:r>
              <a:rPr lang="ru-RU" sz="2000" dirty="0" smtClean="0"/>
              <a:t> 4) судебное решение, если образование объектов недвижимости осуществляется на основании такого судебного решения;</a:t>
            </a:r>
          </a:p>
          <a:p>
            <a:pPr marL="342900" indent="-342900"/>
            <a:endParaRPr lang="ru-RU" sz="1000" dirty="0" smtClean="0"/>
          </a:p>
          <a:p>
            <a:pPr marL="342900" indent="-342900"/>
            <a:r>
              <a:rPr lang="ru-RU" sz="2000" dirty="0" smtClean="0"/>
              <a:t> 5) разрешение на ввод объекта в эксплуатацию;</a:t>
            </a:r>
          </a:p>
          <a:p>
            <a:endParaRPr lang="ru-RU" sz="2000" dirty="0" smtClean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988840"/>
            <a:ext cx="8498993" cy="124649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500" dirty="0" smtClean="0"/>
              <a:t>В техническом плане не указываются все земельные участки</a:t>
            </a:r>
          </a:p>
          <a:p>
            <a:pPr algn="ctr"/>
            <a:r>
              <a:rPr lang="ru-RU" sz="2500" dirty="0" smtClean="0"/>
              <a:t> на которых располагаются объекты учета – </a:t>
            </a:r>
          </a:p>
          <a:p>
            <a:pPr algn="ctr"/>
            <a:r>
              <a:rPr lang="ru-RU" sz="2500" dirty="0" smtClean="0"/>
              <a:t>здания, сооружения.</a:t>
            </a:r>
            <a:endParaRPr lang="ru-RU" sz="2500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965504" y="-1683568"/>
            <a:ext cx="19638490" cy="11009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652120" y="2060848"/>
            <a:ext cx="2987824" cy="3939540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2500" b="1" dirty="0" smtClean="0">
                <a:solidFill>
                  <a:srgbClr val="FF0000"/>
                </a:solidFill>
              </a:rPr>
              <a:t>еще 8 ЗУ не указаны в </a:t>
            </a:r>
            <a:r>
              <a:rPr lang="ru-RU" sz="2500" b="1" dirty="0" err="1" smtClean="0">
                <a:solidFill>
                  <a:srgbClr val="FF0000"/>
                </a:solidFill>
              </a:rPr>
              <a:t>техплане</a:t>
            </a:r>
            <a:endParaRPr lang="ru-RU" sz="2500" b="1" dirty="0" smtClean="0">
              <a:solidFill>
                <a:srgbClr val="FF0000"/>
              </a:solidFill>
            </a:endParaRPr>
          </a:p>
          <a:p>
            <a:r>
              <a:rPr lang="ru-RU" sz="2500" b="1" dirty="0" smtClean="0">
                <a:solidFill>
                  <a:srgbClr val="FF0000"/>
                </a:solidFill>
              </a:rPr>
              <a:t>27:05:0602092:229, 27:05:0602092:231, 27:05:0602092:359, 27:05:0602092:360, 27:05:0602092:363, 27:05:0602092:331, 27:05:0602092:192, 27:05:0602093:10</a:t>
            </a:r>
            <a:endParaRPr lang="ru-RU" sz="25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1208" y="-2979712"/>
            <a:ext cx="20070538" cy="11251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923928" y="3068960"/>
            <a:ext cx="77938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0" dirty="0" smtClean="0">
                <a:solidFill>
                  <a:srgbClr val="FF0000"/>
                </a:solidFill>
              </a:rPr>
              <a:t>?</a:t>
            </a:r>
            <a:endParaRPr lang="ru-RU" sz="10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00808" y="-1251520"/>
            <a:ext cx="20646602" cy="11574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251520" y="1844824"/>
            <a:ext cx="23042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179512" y="3356992"/>
            <a:ext cx="23042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179512" y="2852936"/>
            <a:ext cx="23042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323528" y="4869160"/>
            <a:ext cx="23042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251520" y="5877272"/>
            <a:ext cx="23042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323528" y="6858000"/>
            <a:ext cx="23042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496944" cy="652486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200" dirty="0" smtClean="0"/>
              <a:t>Приказ Минэкономразвития России от 18.12.2015 N 953 </a:t>
            </a:r>
          </a:p>
          <a:p>
            <a:pPr algn="ctr"/>
            <a:r>
              <a:rPr lang="ru-RU" sz="2200" dirty="0" smtClean="0"/>
              <a:t>«Об утверждении формы технического плана и требований к его подготовке….»</a:t>
            </a:r>
          </a:p>
          <a:p>
            <a:endParaRPr lang="ru-RU" sz="2200" dirty="0" smtClean="0"/>
          </a:p>
          <a:p>
            <a:r>
              <a:rPr lang="ru-RU" sz="2200" dirty="0" smtClean="0"/>
              <a:t>19. Технический план объекта недвижимости составляется на основе сведений ЕГРН о таком объекте недвижимости, а также о земельном участке (земельных участках), в границах которого (которых) расположен соответствующий объект недвижимости, </a:t>
            </a:r>
          </a:p>
          <a:p>
            <a:pPr>
              <a:buFontTx/>
              <a:buChar char="-"/>
            </a:pPr>
            <a:r>
              <a:rPr lang="ru-RU" sz="2200" dirty="0" smtClean="0"/>
              <a:t>выписок из ЕГРН о таком объекте недвижимости,</a:t>
            </a:r>
          </a:p>
          <a:p>
            <a:pPr>
              <a:buFontTx/>
              <a:buChar char="-"/>
            </a:pPr>
            <a:r>
              <a:rPr lang="ru-RU" sz="2200" dirty="0" smtClean="0"/>
              <a:t> земельном участке.</a:t>
            </a:r>
          </a:p>
          <a:p>
            <a:r>
              <a:rPr lang="ru-RU" sz="2200" dirty="0" smtClean="0"/>
              <a:t>Если объект недвижимости расположен на нескольких земельных участках, при подготовке технического плана используются выписки из ЕГРН обо всех земельных участках, в границах которых расположен соответствующий объект недвижимости.</a:t>
            </a:r>
          </a:p>
          <a:p>
            <a:endParaRPr lang="ru-RU" sz="2200" dirty="0" smtClean="0"/>
          </a:p>
          <a:p>
            <a:r>
              <a:rPr lang="ru-RU" sz="2200" dirty="0" smtClean="0"/>
              <a:t>Копии документов, содержащих сведения ЕГРН, в состав Приложения </a:t>
            </a:r>
            <a:r>
              <a:rPr lang="ru-RU" sz="2200" b="1" dirty="0" smtClean="0"/>
              <a:t>не включаются</a:t>
            </a:r>
            <a:r>
              <a:rPr lang="ru-RU" sz="2200" dirty="0" smtClean="0"/>
              <a:t>. </a:t>
            </a:r>
            <a:r>
              <a:rPr lang="ru-RU" sz="2200" b="1" dirty="0" smtClean="0">
                <a:solidFill>
                  <a:srgbClr val="FF0000"/>
                </a:solidFill>
              </a:rPr>
              <a:t>Реквизиты документов, содержащих сведения ЕГРН указываются в разделе технического плана Исходные данные.</a:t>
            </a:r>
            <a:endParaRPr lang="ru-RU" sz="2200" b="1" dirty="0" smtClean="0">
              <a:solidFill>
                <a:srgbClr val="FF0000"/>
              </a:solidFill>
              <a:hlinkClick r:id="rId2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05264" y="-4059832"/>
            <a:ext cx="17979266" cy="1007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940152" y="2492896"/>
            <a:ext cx="2915816" cy="16312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FF0000"/>
                </a:solidFill>
              </a:rPr>
              <a:t>еще 2 ЗУ не указаны в </a:t>
            </a:r>
            <a:r>
              <a:rPr lang="ru-RU" sz="2500" b="1" dirty="0" err="1" smtClean="0">
                <a:solidFill>
                  <a:srgbClr val="FF0000"/>
                </a:solidFill>
              </a:rPr>
              <a:t>техплане</a:t>
            </a:r>
            <a:endParaRPr lang="ru-RU" sz="2500" b="1" dirty="0" smtClean="0">
              <a:solidFill>
                <a:srgbClr val="FF0000"/>
              </a:solidFill>
            </a:endParaRPr>
          </a:p>
          <a:p>
            <a:r>
              <a:rPr lang="ru-RU" sz="2500" b="1" dirty="0" smtClean="0">
                <a:solidFill>
                  <a:srgbClr val="FF0000"/>
                </a:solidFill>
              </a:rPr>
              <a:t>27:07:0060101:1116</a:t>
            </a:r>
          </a:p>
          <a:p>
            <a:r>
              <a:rPr lang="ru-RU" sz="2500" b="1" dirty="0" smtClean="0">
                <a:solidFill>
                  <a:srgbClr val="FF0000"/>
                </a:solidFill>
              </a:rPr>
              <a:t>27:07:0060101:1117</a:t>
            </a:r>
            <a:endParaRPr lang="ru-RU" sz="25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77272" y="-6580112"/>
            <a:ext cx="22731982" cy="12743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755576" y="2636912"/>
            <a:ext cx="2880320" cy="1800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245424" y="-3195736"/>
            <a:ext cx="20718610" cy="11614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588224" y="476672"/>
            <a:ext cx="2880320" cy="18774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еще 2 ЗУ не указаны 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в </a:t>
            </a:r>
            <a:r>
              <a:rPr lang="ru-RU" sz="2400" b="1" dirty="0" err="1" smtClean="0">
                <a:solidFill>
                  <a:srgbClr val="FF0000"/>
                </a:solidFill>
              </a:rPr>
              <a:t>техплане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r>
              <a:rPr lang="ru-RU" sz="2200" b="1" dirty="0" smtClean="0">
                <a:solidFill>
                  <a:srgbClr val="FF0000"/>
                </a:solidFill>
              </a:rPr>
              <a:t>27:06:0020829:1420</a:t>
            </a:r>
          </a:p>
          <a:p>
            <a:r>
              <a:rPr lang="ru-RU" sz="2200" b="1" dirty="0" smtClean="0">
                <a:solidFill>
                  <a:srgbClr val="FF0000"/>
                </a:solidFill>
              </a:rPr>
              <a:t>27:06:0000000:784</a:t>
            </a:r>
            <a:endParaRPr lang="ru-RU" sz="2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28794" y="1714488"/>
            <a:ext cx="5533823" cy="86177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500" dirty="0" smtClean="0"/>
              <a:t>О реестровой ошибке </a:t>
            </a:r>
            <a:endParaRPr lang="ru-RU" sz="2500" dirty="0" smtClean="0"/>
          </a:p>
          <a:p>
            <a:pPr algn="ctr"/>
            <a:r>
              <a:rPr lang="ru-RU" sz="2500" dirty="0" smtClean="0"/>
              <a:t>в </a:t>
            </a:r>
            <a:r>
              <a:rPr lang="ru-RU" sz="2500" dirty="0" smtClean="0"/>
              <a:t>сведениях об объекте недвижимости</a:t>
            </a:r>
            <a:endParaRPr lang="ru-RU" sz="2500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57592" y="-6930480"/>
            <a:ext cx="24725930" cy="13860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5292080" y="2996952"/>
            <a:ext cx="4752528" cy="10801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2060848"/>
            <a:ext cx="5093895" cy="47705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500" dirty="0" smtClean="0"/>
              <a:t>Объединение нежилых помещений</a:t>
            </a:r>
            <a:endParaRPr lang="ru-RU" sz="25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771800" y="2924944"/>
            <a:ext cx="3159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PKPVDMFC-2019-03-06-028557</a:t>
            </a:r>
            <a:endParaRPr lang="en-US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149080" y="-4347864"/>
            <a:ext cx="20718610" cy="11614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-540568" y="2060848"/>
            <a:ext cx="94330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-540568" y="3212976"/>
            <a:ext cx="100091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7308304" y="1628800"/>
            <a:ext cx="2160240" cy="4320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380312" y="2780928"/>
            <a:ext cx="2160240" cy="4320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51520" y="2348880"/>
          <a:ext cx="8712967" cy="4178311"/>
        </p:xfrm>
        <a:graphic>
          <a:graphicData uri="http://schemas.openxmlformats.org/drawingml/2006/table">
            <a:tbl>
              <a:tblPr/>
              <a:tblGrid>
                <a:gridCol w="1306430"/>
                <a:gridCol w="2715729"/>
                <a:gridCol w="4690808"/>
              </a:tblGrid>
              <a:tr h="5856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base</a:t>
                      </a:r>
                    </a:p>
                  </a:txBody>
                  <a:tcPr marL="1943" marR="1943" marT="19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value</a:t>
                      </a:r>
                    </a:p>
                  </a:txBody>
                  <a:tcPr marL="1943" marR="1943" marT="19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ns1:documentation2</a:t>
                      </a:r>
                    </a:p>
                  </a:txBody>
                  <a:tcPr marL="1943" marR="1943" marT="19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19910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xs:string</a:t>
                      </a:r>
                    </a:p>
                  </a:txBody>
                  <a:tcPr marL="1943" marR="1943" marT="19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61001000000</a:t>
                      </a:r>
                    </a:p>
                  </a:txBody>
                  <a:tcPr marL="1943" marR="1943" marT="19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Стены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943" marR="1943" marT="19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19910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xs:string</a:t>
                      </a:r>
                    </a:p>
                  </a:txBody>
                  <a:tcPr marL="1943" marR="1943" marT="19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61001001000</a:t>
                      </a:r>
                    </a:p>
                  </a:txBody>
                  <a:tcPr marL="1943" marR="1943" marT="19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Каменные</a:t>
                      </a:r>
                    </a:p>
                  </a:txBody>
                  <a:tcPr marL="1943" marR="1943" marT="19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19910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xs:string</a:t>
                      </a:r>
                    </a:p>
                  </a:txBody>
                  <a:tcPr marL="1943" marR="1943" marT="19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61001001001</a:t>
                      </a:r>
                    </a:p>
                  </a:txBody>
                  <a:tcPr marL="1943" marR="1943" marT="19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Кирпичные</a:t>
                      </a:r>
                    </a:p>
                  </a:txBody>
                  <a:tcPr marL="1943" marR="1943" marT="19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19910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xs:string</a:t>
                      </a:r>
                    </a:p>
                  </a:txBody>
                  <a:tcPr marL="1943" marR="1943" marT="19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61001001002</a:t>
                      </a:r>
                    </a:p>
                  </a:txBody>
                  <a:tcPr marL="1943" marR="1943" marT="19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Кирпичные облегченные</a:t>
                      </a:r>
                    </a:p>
                  </a:txBody>
                  <a:tcPr marL="1943" marR="1943" marT="19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19910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xs:string</a:t>
                      </a:r>
                    </a:p>
                  </a:txBody>
                  <a:tcPr marL="1943" marR="1943" marT="19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61001001003</a:t>
                      </a:r>
                    </a:p>
                  </a:txBody>
                  <a:tcPr marL="1943" marR="1943" marT="19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Из природного камня</a:t>
                      </a:r>
                    </a:p>
                  </a:txBody>
                  <a:tcPr marL="1943" marR="1943" marT="19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19910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xs:string</a:t>
                      </a:r>
                    </a:p>
                  </a:txBody>
                  <a:tcPr marL="1943" marR="1943" marT="19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61001002000</a:t>
                      </a:r>
                    </a:p>
                  </a:txBody>
                  <a:tcPr marL="1943" marR="1943" marT="19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Деревянные</a:t>
                      </a:r>
                    </a:p>
                  </a:txBody>
                  <a:tcPr marL="1943" marR="1943" marT="19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19910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xs:string</a:t>
                      </a:r>
                    </a:p>
                  </a:txBody>
                  <a:tcPr marL="1943" marR="1943" marT="19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61001002001</a:t>
                      </a:r>
                    </a:p>
                  </a:txBody>
                  <a:tcPr marL="1943" marR="1943" marT="19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Рубленые</a:t>
                      </a:r>
                    </a:p>
                  </a:txBody>
                  <a:tcPr marL="1943" marR="1943" marT="19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19910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xs:string</a:t>
                      </a:r>
                    </a:p>
                  </a:txBody>
                  <a:tcPr marL="1943" marR="1943" marT="19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61001002002</a:t>
                      </a:r>
                    </a:p>
                  </a:txBody>
                  <a:tcPr marL="1943" marR="1943" marT="19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Каркасно-засыпные</a:t>
                      </a:r>
                    </a:p>
                  </a:txBody>
                  <a:tcPr marL="1943" marR="1943" marT="19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19910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xs:string</a:t>
                      </a:r>
                    </a:p>
                  </a:txBody>
                  <a:tcPr marL="1943" marR="1943" marT="19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61001002003</a:t>
                      </a:r>
                    </a:p>
                  </a:txBody>
                  <a:tcPr marL="1943" marR="1943" marT="19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Каркасно-обшивные</a:t>
                      </a:r>
                    </a:p>
                  </a:txBody>
                  <a:tcPr marL="1943" marR="1943" marT="19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19910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xs:string</a:t>
                      </a:r>
                    </a:p>
                  </a:txBody>
                  <a:tcPr marL="1943" marR="1943" marT="19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61001002004</a:t>
                      </a:r>
                    </a:p>
                  </a:txBody>
                  <a:tcPr marL="1943" marR="1943" marT="19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Сборно-щитовые</a:t>
                      </a:r>
                    </a:p>
                  </a:txBody>
                  <a:tcPr marL="1943" marR="1943" marT="19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19910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xs:string</a:t>
                      </a:r>
                    </a:p>
                  </a:txBody>
                  <a:tcPr marL="1943" marR="1943" marT="19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61001002005</a:t>
                      </a:r>
                    </a:p>
                  </a:txBody>
                  <a:tcPr marL="1943" marR="1943" marT="19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Дощатые</a:t>
                      </a:r>
                    </a:p>
                  </a:txBody>
                  <a:tcPr marL="1943" marR="1943" marT="19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19910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xs:string</a:t>
                      </a:r>
                    </a:p>
                  </a:txBody>
                  <a:tcPr marL="1943" marR="1943" marT="19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61001002006</a:t>
                      </a:r>
                    </a:p>
                  </a:txBody>
                  <a:tcPr marL="1943" marR="1943" marT="19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Деревянный каркас без обшивки</a:t>
                      </a:r>
                    </a:p>
                  </a:txBody>
                  <a:tcPr marL="1943" marR="1943" marT="19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19910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xs:string</a:t>
                      </a:r>
                    </a:p>
                  </a:txBody>
                  <a:tcPr marL="1943" marR="1943" marT="19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61001003000</a:t>
                      </a:r>
                    </a:p>
                  </a:txBody>
                  <a:tcPr marL="1943" marR="1943" marT="19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Смешанные</a:t>
                      </a:r>
                    </a:p>
                  </a:txBody>
                  <a:tcPr marL="1943" marR="1943" marT="19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19910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xs:string</a:t>
                      </a:r>
                    </a:p>
                  </a:txBody>
                  <a:tcPr marL="1943" marR="1943" marT="19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61001003001</a:t>
                      </a:r>
                    </a:p>
                  </a:txBody>
                  <a:tcPr marL="1943" marR="1943" marT="19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Каменные и деревянные</a:t>
                      </a:r>
                    </a:p>
                  </a:txBody>
                  <a:tcPr marL="1943" marR="1943" marT="19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19910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xs:string</a:t>
                      </a:r>
                    </a:p>
                  </a:txBody>
                  <a:tcPr marL="1943" marR="1943" marT="19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61001003002</a:t>
                      </a:r>
                    </a:p>
                  </a:txBody>
                  <a:tcPr marL="1943" marR="1943" marT="19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Каменные и бетонные</a:t>
                      </a:r>
                    </a:p>
                  </a:txBody>
                  <a:tcPr marL="1943" marR="1943" marT="19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19910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xs:string</a:t>
                      </a:r>
                    </a:p>
                  </a:txBody>
                  <a:tcPr marL="1943" marR="1943" marT="19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61001004000</a:t>
                      </a:r>
                    </a:p>
                  </a:txBody>
                  <a:tcPr marL="1943" marR="1943" marT="19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Легкие из местных материалов</a:t>
                      </a:r>
                    </a:p>
                  </a:txBody>
                  <a:tcPr marL="1943" marR="1943" marT="19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23528" y="1268760"/>
          <a:ext cx="8424936" cy="796366"/>
        </p:xfrm>
        <a:graphic>
          <a:graphicData uri="http://schemas.openxmlformats.org/drawingml/2006/table">
            <a:tbl>
              <a:tblPr/>
              <a:tblGrid>
                <a:gridCol w="8424936"/>
              </a:tblGrid>
              <a:tr h="5856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ns1:documentation</a:t>
                      </a:r>
                    </a:p>
                  </a:txBody>
                  <a:tcPr marL="1943" marR="1943" marT="1943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1991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Перечень наименований материалов наружных стен 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здания, 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применяемый при ведении Единого государственного реестра 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ОКС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943" marR="1943" marT="1943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0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0" b="1" dirty="0" smtClean="0"/>
              <a:t>Приказ Росреестра от 25.06.2015 №П/338 «Об организации работ по размещению на официальном сайте Росреестра в информационно-телекоммуникационной сети «Интернет» </a:t>
            </a:r>
            <a:r>
              <a:rPr lang="en-US" sz="1900" b="1" dirty="0" smtClean="0"/>
              <a:t>XML-</a:t>
            </a:r>
            <a:r>
              <a:rPr lang="ru-RU" sz="1900" b="1" dirty="0" smtClean="0"/>
              <a:t>схем …..в виде технического плана здания, сооружения, в форме электронных документов» </a:t>
            </a:r>
            <a:endParaRPr lang="ru-RU" sz="1900" b="1" dirty="0"/>
          </a:p>
        </p:txBody>
      </p:sp>
      <p:sp>
        <p:nvSpPr>
          <p:cNvPr id="5" name="Стрелка влево 4"/>
          <p:cNvSpPr/>
          <p:nvPr/>
        </p:nvSpPr>
        <p:spPr>
          <a:xfrm>
            <a:off x="6228184" y="3068960"/>
            <a:ext cx="432048" cy="216024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лево 5"/>
          <p:cNvSpPr/>
          <p:nvPr/>
        </p:nvSpPr>
        <p:spPr>
          <a:xfrm>
            <a:off x="6228184" y="4365104"/>
            <a:ext cx="432048" cy="216024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4283968" y="3356992"/>
            <a:ext cx="12241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4283968" y="4581128"/>
            <a:ext cx="180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452320" y="2636912"/>
            <a:ext cx="12032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/>
              <a:t>Всего 28</a:t>
            </a:r>
            <a:endParaRPr lang="ru-RU" sz="2200" b="1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260648"/>
            <a:ext cx="7776864" cy="6179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500" b="1" dirty="0" smtClean="0"/>
              <a:t>Фрагмент технического плана здания</a:t>
            </a:r>
          </a:p>
          <a:p>
            <a:pPr>
              <a:lnSpc>
                <a:spcPct val="150000"/>
              </a:lnSpc>
            </a:pPr>
            <a:endParaRPr lang="ru-RU" sz="1500" dirty="0" smtClean="0"/>
          </a:p>
          <a:p>
            <a:pPr>
              <a:lnSpc>
                <a:spcPct val="150000"/>
              </a:lnSpc>
            </a:pPr>
            <a:r>
              <a:rPr lang="ru-RU" sz="2500" dirty="0" smtClean="0"/>
              <a:t>&lt;</a:t>
            </a:r>
            <a:r>
              <a:rPr lang="ru-RU" sz="2500" dirty="0" err="1" smtClean="0"/>
              <a:t>Conclusion</a:t>
            </a:r>
            <a:r>
              <a:rPr lang="ru-RU" sz="2500" dirty="0" smtClean="0"/>
              <a:t>&gt;</a:t>
            </a:r>
            <a:r>
              <a:rPr lang="ru-RU" sz="2500" b="1" dirty="0" smtClean="0"/>
              <a:t>При проведении кадастровых работ на земельном участке с кадастровым номером 27:17:0312301:57 установлено наличие жилого дома, год постройки 2010, стены:</a:t>
            </a:r>
          </a:p>
          <a:p>
            <a:pPr>
              <a:lnSpc>
                <a:spcPct val="150000"/>
              </a:lnSpc>
            </a:pPr>
            <a:r>
              <a:rPr lang="ru-RU" sz="2500" b="1" dirty="0" smtClean="0">
                <a:solidFill>
                  <a:srgbClr val="FF0000"/>
                </a:solidFill>
              </a:rPr>
              <a:t> 1)1 этаж: -кирпичные; -деревянный каркас,    утеплитель, ОСП </a:t>
            </a:r>
          </a:p>
          <a:p>
            <a:pPr>
              <a:lnSpc>
                <a:spcPct val="150000"/>
              </a:lnSpc>
            </a:pPr>
            <a:r>
              <a:rPr lang="ru-RU" sz="2500" b="1" dirty="0" smtClean="0">
                <a:solidFill>
                  <a:srgbClr val="FF0000"/>
                </a:solidFill>
              </a:rPr>
              <a:t>2)мансардный этаж: -деревянный каркас, утеплитель, ОСП;</a:t>
            </a:r>
          </a:p>
          <a:p>
            <a:pPr>
              <a:lnSpc>
                <a:spcPct val="150000"/>
              </a:lnSpc>
            </a:pPr>
            <a:r>
              <a:rPr lang="ru-RU" sz="2500" b="1" dirty="0" smtClean="0">
                <a:solidFill>
                  <a:srgbClr val="FF0000"/>
                </a:solidFill>
              </a:rPr>
              <a:t> 3) подвал: -каменные…. </a:t>
            </a:r>
            <a:r>
              <a:rPr lang="en-US" sz="2500" dirty="0" smtClean="0"/>
              <a:t>&lt;/Conclusion&gt; </a:t>
            </a:r>
            <a:endParaRPr lang="ru-RU" sz="2500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28600" y="-457200"/>
            <a:ext cx="130492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2339752" y="2204864"/>
            <a:ext cx="22322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Овал 4"/>
          <p:cNvSpPr/>
          <p:nvPr/>
        </p:nvSpPr>
        <p:spPr>
          <a:xfrm>
            <a:off x="6876256" y="2276872"/>
            <a:ext cx="1800200" cy="5040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-396552" y="1412776"/>
            <a:ext cx="69127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221088" y="-1681336"/>
            <a:ext cx="16180942" cy="9070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51520" y="2636912"/>
            <a:ext cx="23246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/>
              <a:t>Образованное </a:t>
            </a:r>
          </a:p>
          <a:p>
            <a:r>
              <a:rPr lang="ru-RU" sz="2200" b="1" dirty="0" err="1" smtClean="0"/>
              <a:t>пом</a:t>
            </a:r>
            <a:r>
              <a:rPr lang="ru-RU" sz="2200" b="1" dirty="0" smtClean="0"/>
              <a:t>.</a:t>
            </a:r>
            <a:r>
              <a:rPr lang="en-US" sz="2200" b="1" dirty="0" smtClean="0"/>
              <a:t>I</a:t>
            </a:r>
            <a:r>
              <a:rPr lang="ru-RU" sz="2200" b="1" dirty="0" smtClean="0"/>
              <a:t>(1-21, 37-38)</a:t>
            </a:r>
            <a:endParaRPr lang="ru-RU" sz="2200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6778</TotalTime>
  <Words>1801</Words>
  <Application>Microsoft Office PowerPoint</Application>
  <PresentationFormat>Экран (4:3)</PresentationFormat>
  <Paragraphs>319</Paragraphs>
  <Slides>83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83</vt:i4>
      </vt:variant>
    </vt:vector>
  </HeadingPairs>
  <TitlesOfParts>
    <vt:vector size="85" baseType="lpstr">
      <vt:lpstr>Тема Office</vt:lpstr>
      <vt:lpstr>Слайд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Башмакова Татьяна Евгеньевна</dc:creator>
  <cp:lastModifiedBy>consultant</cp:lastModifiedBy>
  <cp:revision>581</cp:revision>
  <dcterms:created xsi:type="dcterms:W3CDTF">2018-12-05T23:20:36Z</dcterms:created>
  <dcterms:modified xsi:type="dcterms:W3CDTF">2019-03-26T06:15:53Z</dcterms:modified>
</cp:coreProperties>
</file>